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23"/>
  </p:notesMasterIdLst>
  <p:sldIdLst>
    <p:sldId id="310" r:id="rId2"/>
    <p:sldId id="336" r:id="rId3"/>
    <p:sldId id="328" r:id="rId4"/>
    <p:sldId id="362" r:id="rId5"/>
    <p:sldId id="331" r:id="rId6"/>
    <p:sldId id="363" r:id="rId7"/>
    <p:sldId id="333" r:id="rId8"/>
    <p:sldId id="348" r:id="rId9"/>
    <p:sldId id="343" r:id="rId10"/>
    <p:sldId id="344" r:id="rId11"/>
    <p:sldId id="357" r:id="rId12"/>
    <p:sldId id="345" r:id="rId13"/>
    <p:sldId id="364" r:id="rId14"/>
    <p:sldId id="365" r:id="rId15"/>
    <p:sldId id="367" r:id="rId16"/>
    <p:sldId id="358" r:id="rId17"/>
    <p:sldId id="350" r:id="rId18"/>
    <p:sldId id="347" r:id="rId19"/>
    <p:sldId id="351" r:id="rId20"/>
    <p:sldId id="366" r:id="rId21"/>
    <p:sldId id="359" r:id="rId22"/>
  </p:sldIdLst>
  <p:sldSz cx="9144000" cy="6858000" type="screen4x3"/>
  <p:notesSz cx="6735763" cy="9799638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33CC"/>
    <a:srgbClr val="4476B2"/>
    <a:srgbClr val="6666FF"/>
    <a:srgbClr val="F4D6AA"/>
    <a:srgbClr val="9BE5FF"/>
    <a:srgbClr val="64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7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9468F-BAF6-4DA0-AA39-92D980800D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9CF2BC-2B38-45EF-B185-67485A884F55}">
      <dgm:prSet/>
      <dgm:spPr/>
      <dgm:t>
        <a:bodyPr/>
        <a:lstStyle/>
        <a:p>
          <a:pPr rtl="0"/>
          <a:r>
            <a:rPr lang="ru-RU" b="1" dirty="0" smtClean="0"/>
            <a:t>Это позволяет :</a:t>
          </a:r>
          <a:endParaRPr lang="ru-RU" dirty="0"/>
        </a:p>
      </dgm:t>
    </dgm:pt>
    <dgm:pt modelId="{DF672D48-5299-4C73-AE15-CAD338530081}" type="parTrans" cxnId="{332D2FD4-228C-408F-ACD1-F901C977755A}">
      <dgm:prSet/>
      <dgm:spPr/>
      <dgm:t>
        <a:bodyPr/>
        <a:lstStyle/>
        <a:p>
          <a:endParaRPr lang="ru-RU"/>
        </a:p>
      </dgm:t>
    </dgm:pt>
    <dgm:pt modelId="{8E326255-18E2-4689-B5E1-E3293BB82185}" type="sibTrans" cxnId="{332D2FD4-228C-408F-ACD1-F901C977755A}">
      <dgm:prSet/>
      <dgm:spPr/>
      <dgm:t>
        <a:bodyPr/>
        <a:lstStyle/>
        <a:p>
          <a:endParaRPr lang="ru-RU"/>
        </a:p>
      </dgm:t>
    </dgm:pt>
    <dgm:pt modelId="{A7C28747-DD5C-42D6-A065-795536866259}">
      <dgm:prSet/>
      <dgm:spPr/>
      <dgm:t>
        <a:bodyPr/>
        <a:lstStyle/>
        <a:p>
          <a:pPr rtl="0"/>
          <a:r>
            <a:rPr lang="ru-RU" dirty="0" smtClean="0"/>
            <a:t>Легально вести бизнес и получать доход от подработок без рисков получить штраф за незаконную предпринимательскую деятельность. Избежать штрафов и судебных разбирательств в результате ведения незаконной предпринимательской деятельности</a:t>
          </a:r>
          <a:endParaRPr lang="ru-RU" dirty="0"/>
        </a:p>
      </dgm:t>
    </dgm:pt>
    <dgm:pt modelId="{806288EC-DEA5-4CED-8517-BBCE04649ACA}" type="parTrans" cxnId="{63E9669D-72B2-486E-B975-4D1E0C79ECBA}">
      <dgm:prSet/>
      <dgm:spPr/>
      <dgm:t>
        <a:bodyPr/>
        <a:lstStyle/>
        <a:p>
          <a:endParaRPr lang="ru-RU"/>
        </a:p>
      </dgm:t>
    </dgm:pt>
    <dgm:pt modelId="{DA7109FB-6D7B-4C44-9CF5-22719A32AA2A}" type="sibTrans" cxnId="{63E9669D-72B2-486E-B975-4D1E0C79ECBA}">
      <dgm:prSet/>
      <dgm:spPr/>
      <dgm:t>
        <a:bodyPr/>
        <a:lstStyle/>
        <a:p>
          <a:endParaRPr lang="ru-RU"/>
        </a:p>
      </dgm:t>
    </dgm:pt>
    <dgm:pt modelId="{258D3C63-9AD6-43FE-96CE-E8093B2328CB}">
      <dgm:prSet/>
      <dgm:spPr/>
      <dgm:t>
        <a:bodyPr/>
        <a:lstStyle/>
        <a:p>
          <a:pPr rtl="0"/>
          <a:r>
            <a:rPr lang="ru-RU" dirty="0" smtClean="0"/>
            <a:t>Развить свое дело, повысить доверие со стороны клиентов, улучшить репутацию </a:t>
          </a:r>
          <a:endParaRPr lang="ru-RU" dirty="0"/>
        </a:p>
      </dgm:t>
    </dgm:pt>
    <dgm:pt modelId="{9C7CABBC-6032-43F7-B789-F19AFB527AC1}" type="parTrans" cxnId="{E5D7DA33-BAC5-48DE-A2D5-1724DF6DF5F6}">
      <dgm:prSet/>
      <dgm:spPr/>
      <dgm:t>
        <a:bodyPr/>
        <a:lstStyle/>
        <a:p>
          <a:endParaRPr lang="ru-RU"/>
        </a:p>
      </dgm:t>
    </dgm:pt>
    <dgm:pt modelId="{1E95C084-EE7C-43EE-A211-3FD821CD67EE}" type="sibTrans" cxnId="{E5D7DA33-BAC5-48DE-A2D5-1724DF6DF5F6}">
      <dgm:prSet/>
      <dgm:spPr/>
      <dgm:t>
        <a:bodyPr/>
        <a:lstStyle/>
        <a:p>
          <a:endParaRPr lang="ru-RU"/>
        </a:p>
      </dgm:t>
    </dgm:pt>
    <dgm:pt modelId="{95D779FA-9C8F-49A2-B8ED-975E7A39D517}">
      <dgm:prSet/>
      <dgm:spPr/>
      <dgm:t>
        <a:bodyPr/>
        <a:lstStyle/>
        <a:p>
          <a:pPr rtl="0"/>
          <a:r>
            <a:rPr lang="ru-RU" dirty="0" smtClean="0"/>
            <a:t>Работать с юридическими лицами (наличие документов для подтверждения расходов)</a:t>
          </a:r>
          <a:endParaRPr lang="ru-RU" dirty="0"/>
        </a:p>
      </dgm:t>
    </dgm:pt>
    <dgm:pt modelId="{6EB66F03-65BC-4C39-8719-E9B06732C705}" type="parTrans" cxnId="{11C0A232-5DD3-44CE-ABE7-BD50B8B45D01}">
      <dgm:prSet/>
      <dgm:spPr/>
      <dgm:t>
        <a:bodyPr/>
        <a:lstStyle/>
        <a:p>
          <a:endParaRPr lang="ru-RU"/>
        </a:p>
      </dgm:t>
    </dgm:pt>
    <dgm:pt modelId="{C27331E8-822A-46C7-B04D-E305472FCA9C}" type="sibTrans" cxnId="{11C0A232-5DD3-44CE-ABE7-BD50B8B45D01}">
      <dgm:prSet/>
      <dgm:spPr/>
      <dgm:t>
        <a:bodyPr/>
        <a:lstStyle/>
        <a:p>
          <a:endParaRPr lang="ru-RU"/>
        </a:p>
      </dgm:t>
    </dgm:pt>
    <dgm:pt modelId="{2847AFFF-64FA-4FCA-8824-195FB4CD72C6}">
      <dgm:prSet/>
      <dgm:spPr/>
      <dgm:t>
        <a:bodyPr/>
        <a:lstStyle/>
        <a:p>
          <a:pPr rtl="0"/>
          <a:r>
            <a:rPr lang="ru-RU" dirty="0" smtClean="0"/>
            <a:t>Официально подтвердить свои доходы (например, для целей получения кредита)</a:t>
          </a:r>
          <a:endParaRPr lang="ru-RU" dirty="0"/>
        </a:p>
      </dgm:t>
    </dgm:pt>
    <dgm:pt modelId="{0E0B9744-83D7-4D4D-923B-E592FE72B1FA}" type="parTrans" cxnId="{E234FDB8-0331-4812-8476-D489F77561D0}">
      <dgm:prSet/>
      <dgm:spPr/>
      <dgm:t>
        <a:bodyPr/>
        <a:lstStyle/>
        <a:p>
          <a:endParaRPr lang="ru-RU"/>
        </a:p>
      </dgm:t>
    </dgm:pt>
    <dgm:pt modelId="{C2CBE547-5835-4A1F-B814-EA4E48A6A702}" type="sibTrans" cxnId="{E234FDB8-0331-4812-8476-D489F77561D0}">
      <dgm:prSet/>
      <dgm:spPr/>
      <dgm:t>
        <a:bodyPr/>
        <a:lstStyle/>
        <a:p>
          <a:endParaRPr lang="ru-RU"/>
        </a:p>
      </dgm:t>
    </dgm:pt>
    <dgm:pt modelId="{8BA03C2B-828E-4AD6-9828-7592C2901790}">
      <dgm:prSet/>
      <dgm:spPr/>
      <dgm:t>
        <a:bodyPr/>
        <a:lstStyle/>
        <a:p>
          <a:pPr rtl="0"/>
          <a:r>
            <a:rPr lang="ru-RU" dirty="0" smtClean="0"/>
            <a:t>Определить социальный статус, род занятий, официально признанный обществом и государством</a:t>
          </a:r>
          <a:endParaRPr lang="ru-RU" dirty="0"/>
        </a:p>
      </dgm:t>
    </dgm:pt>
    <dgm:pt modelId="{A52EA2B6-F5EF-40A8-8056-6A68874B7ECB}" type="parTrans" cxnId="{311E4E3F-153D-46F6-8D35-B503C601A721}">
      <dgm:prSet/>
      <dgm:spPr/>
      <dgm:t>
        <a:bodyPr/>
        <a:lstStyle/>
        <a:p>
          <a:endParaRPr lang="ru-RU"/>
        </a:p>
      </dgm:t>
    </dgm:pt>
    <dgm:pt modelId="{1F1D8B3B-714A-4FDD-9857-C0441E7EB47F}" type="sibTrans" cxnId="{311E4E3F-153D-46F6-8D35-B503C601A721}">
      <dgm:prSet/>
      <dgm:spPr/>
      <dgm:t>
        <a:bodyPr/>
        <a:lstStyle/>
        <a:p>
          <a:endParaRPr lang="ru-RU"/>
        </a:p>
      </dgm:t>
    </dgm:pt>
    <dgm:pt modelId="{8F53AADD-5F0E-45C3-B20C-15E459B13923}" type="pres">
      <dgm:prSet presAssocID="{30B9468F-BAF6-4DA0-AA39-92D980800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5E740-EB72-4DB1-9113-27B85F4CAD87}" type="pres">
      <dgm:prSet presAssocID="{079CF2BC-2B38-45EF-B185-67485A884F55}" presName="parentText" presStyleLbl="node1" presStyleIdx="0" presStyleCnt="1" custLinFactNeighborY="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05A85-A0A6-4F89-8FC8-1BE11E64ADF2}" type="pres">
      <dgm:prSet presAssocID="{079CF2BC-2B38-45EF-B185-67485A884F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9669D-72B2-486E-B975-4D1E0C79ECBA}" srcId="{079CF2BC-2B38-45EF-B185-67485A884F55}" destId="{A7C28747-DD5C-42D6-A065-795536866259}" srcOrd="0" destOrd="0" parTransId="{806288EC-DEA5-4CED-8517-BBCE04649ACA}" sibTransId="{DA7109FB-6D7B-4C44-9CF5-22719A32AA2A}"/>
    <dgm:cxn modelId="{A677FEA4-3AFA-47D7-9EA3-BF4F24BF8D99}" type="presOf" srcId="{30B9468F-BAF6-4DA0-AA39-92D980800DD9}" destId="{8F53AADD-5F0E-45C3-B20C-15E459B13923}" srcOrd="0" destOrd="0" presId="urn:microsoft.com/office/officeart/2005/8/layout/vList2"/>
    <dgm:cxn modelId="{E234FDB8-0331-4812-8476-D489F77561D0}" srcId="{079CF2BC-2B38-45EF-B185-67485A884F55}" destId="{2847AFFF-64FA-4FCA-8824-195FB4CD72C6}" srcOrd="3" destOrd="0" parTransId="{0E0B9744-83D7-4D4D-923B-E592FE72B1FA}" sibTransId="{C2CBE547-5835-4A1F-B814-EA4E48A6A702}"/>
    <dgm:cxn modelId="{11C0A232-5DD3-44CE-ABE7-BD50B8B45D01}" srcId="{079CF2BC-2B38-45EF-B185-67485A884F55}" destId="{95D779FA-9C8F-49A2-B8ED-975E7A39D517}" srcOrd="2" destOrd="0" parTransId="{6EB66F03-65BC-4C39-8719-E9B06732C705}" sibTransId="{C27331E8-822A-46C7-B04D-E305472FCA9C}"/>
    <dgm:cxn modelId="{BAF21DD2-8394-4B97-A5A7-119E4A3067C2}" type="presOf" srcId="{8BA03C2B-828E-4AD6-9828-7592C2901790}" destId="{05405A85-A0A6-4F89-8FC8-1BE11E64ADF2}" srcOrd="0" destOrd="4" presId="urn:microsoft.com/office/officeart/2005/8/layout/vList2"/>
    <dgm:cxn modelId="{E5D7DA33-BAC5-48DE-A2D5-1724DF6DF5F6}" srcId="{079CF2BC-2B38-45EF-B185-67485A884F55}" destId="{258D3C63-9AD6-43FE-96CE-E8093B2328CB}" srcOrd="1" destOrd="0" parTransId="{9C7CABBC-6032-43F7-B789-F19AFB527AC1}" sibTransId="{1E95C084-EE7C-43EE-A211-3FD821CD67EE}"/>
    <dgm:cxn modelId="{332D2FD4-228C-408F-ACD1-F901C977755A}" srcId="{30B9468F-BAF6-4DA0-AA39-92D980800DD9}" destId="{079CF2BC-2B38-45EF-B185-67485A884F55}" srcOrd="0" destOrd="0" parTransId="{DF672D48-5299-4C73-AE15-CAD338530081}" sibTransId="{8E326255-18E2-4689-B5E1-E3293BB82185}"/>
    <dgm:cxn modelId="{311E4E3F-153D-46F6-8D35-B503C601A721}" srcId="{079CF2BC-2B38-45EF-B185-67485A884F55}" destId="{8BA03C2B-828E-4AD6-9828-7592C2901790}" srcOrd="4" destOrd="0" parTransId="{A52EA2B6-F5EF-40A8-8056-6A68874B7ECB}" sibTransId="{1F1D8B3B-714A-4FDD-9857-C0441E7EB47F}"/>
    <dgm:cxn modelId="{855F9FAC-8919-4FDF-A3E8-71262E6F9CF0}" type="presOf" srcId="{A7C28747-DD5C-42D6-A065-795536866259}" destId="{05405A85-A0A6-4F89-8FC8-1BE11E64ADF2}" srcOrd="0" destOrd="0" presId="urn:microsoft.com/office/officeart/2005/8/layout/vList2"/>
    <dgm:cxn modelId="{25EBBCC1-7801-4610-AE9A-2B331701AA16}" type="presOf" srcId="{079CF2BC-2B38-45EF-B185-67485A884F55}" destId="{30B5E740-EB72-4DB1-9113-27B85F4CAD87}" srcOrd="0" destOrd="0" presId="urn:microsoft.com/office/officeart/2005/8/layout/vList2"/>
    <dgm:cxn modelId="{ACF14B24-7F86-48EF-8AB6-44F6F7A4089B}" type="presOf" srcId="{258D3C63-9AD6-43FE-96CE-E8093B2328CB}" destId="{05405A85-A0A6-4F89-8FC8-1BE11E64ADF2}" srcOrd="0" destOrd="1" presId="urn:microsoft.com/office/officeart/2005/8/layout/vList2"/>
    <dgm:cxn modelId="{947EC8A8-B5B6-4FFC-AE9E-1861482A84EB}" type="presOf" srcId="{95D779FA-9C8F-49A2-B8ED-975E7A39D517}" destId="{05405A85-A0A6-4F89-8FC8-1BE11E64ADF2}" srcOrd="0" destOrd="2" presId="urn:microsoft.com/office/officeart/2005/8/layout/vList2"/>
    <dgm:cxn modelId="{A8CA9C1B-9FC7-465F-880A-16215E391367}" type="presOf" srcId="{2847AFFF-64FA-4FCA-8824-195FB4CD72C6}" destId="{05405A85-A0A6-4F89-8FC8-1BE11E64ADF2}" srcOrd="0" destOrd="3" presId="urn:microsoft.com/office/officeart/2005/8/layout/vList2"/>
    <dgm:cxn modelId="{887DACB0-4965-4788-8E46-D4B1C8EA505C}" type="presParOf" srcId="{8F53AADD-5F0E-45C3-B20C-15E459B13923}" destId="{30B5E740-EB72-4DB1-9113-27B85F4CAD87}" srcOrd="0" destOrd="0" presId="urn:microsoft.com/office/officeart/2005/8/layout/vList2"/>
    <dgm:cxn modelId="{C7FFC535-9095-45ED-B39A-E2356DC8C115}" type="presParOf" srcId="{8F53AADD-5F0E-45C3-B20C-15E459B13923}" destId="{05405A85-A0A6-4F89-8FC8-1BE11E64AD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5940E-7C26-4555-B253-1A8E7FD1D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5F51C-F722-4AE3-A481-79791964A712}">
      <dgm:prSet custT="1"/>
      <dgm:spPr/>
      <dgm:t>
        <a:bodyPr/>
        <a:lstStyle/>
        <a:p>
          <a:pPr rtl="0"/>
          <a:r>
            <a:rPr lang="ru-RU" sz="2000" dirty="0" smtClean="0"/>
            <a:t>Получают доход от самостоятельного ведения деятельности или использования имущества.</a:t>
          </a:r>
          <a:endParaRPr lang="ru-RU" sz="2000" dirty="0"/>
        </a:p>
      </dgm:t>
    </dgm:pt>
    <dgm:pt modelId="{65E731CD-A020-4E2F-BAD0-E2417250ACF4}" type="parTrans" cxnId="{0086884D-FDBC-4AD8-AB3C-7829A7031F48}">
      <dgm:prSet/>
      <dgm:spPr/>
      <dgm:t>
        <a:bodyPr/>
        <a:lstStyle/>
        <a:p>
          <a:endParaRPr lang="ru-RU"/>
        </a:p>
      </dgm:t>
    </dgm:pt>
    <dgm:pt modelId="{A1F0DB41-2258-41F6-B513-48E90FA55CBF}" type="sibTrans" cxnId="{0086884D-FDBC-4AD8-AB3C-7829A7031F48}">
      <dgm:prSet/>
      <dgm:spPr/>
      <dgm:t>
        <a:bodyPr/>
        <a:lstStyle/>
        <a:p>
          <a:endParaRPr lang="ru-RU"/>
        </a:p>
      </dgm:t>
    </dgm:pt>
    <dgm:pt modelId="{A6F83EF9-A1F7-41D6-BF50-7F97C30DE21A}">
      <dgm:prSet custT="1"/>
      <dgm:spPr/>
      <dgm:t>
        <a:bodyPr/>
        <a:lstStyle/>
        <a:p>
          <a:pPr rtl="0"/>
          <a:r>
            <a:rPr lang="ru-RU" sz="2000" dirty="0" smtClean="0"/>
            <a:t>Ведут деятельность в регионе проведения эксперимента.</a:t>
          </a:r>
          <a:endParaRPr lang="ru-RU" sz="2000" dirty="0"/>
        </a:p>
      </dgm:t>
    </dgm:pt>
    <dgm:pt modelId="{0CFCDF24-7242-48B2-81AD-68027890D0B4}" type="parTrans" cxnId="{D0B3829E-14DC-404C-8A9E-6CE79E64389B}">
      <dgm:prSet/>
      <dgm:spPr/>
      <dgm:t>
        <a:bodyPr/>
        <a:lstStyle/>
        <a:p>
          <a:endParaRPr lang="ru-RU"/>
        </a:p>
      </dgm:t>
    </dgm:pt>
    <dgm:pt modelId="{8B5D64B0-C498-43D6-9D59-075F616743FF}" type="sibTrans" cxnId="{D0B3829E-14DC-404C-8A9E-6CE79E64389B}">
      <dgm:prSet/>
      <dgm:spPr/>
      <dgm:t>
        <a:bodyPr/>
        <a:lstStyle/>
        <a:p>
          <a:endParaRPr lang="ru-RU"/>
        </a:p>
      </dgm:t>
    </dgm:pt>
    <dgm:pt modelId="{18209115-0E0C-4C8D-9C3E-2C1E803B1A65}">
      <dgm:prSet custT="1"/>
      <dgm:spPr/>
      <dgm:t>
        <a:bodyPr/>
        <a:lstStyle/>
        <a:p>
          <a:pPr rtl="0"/>
          <a:r>
            <a:rPr lang="ru-RU" sz="2000" dirty="0" smtClean="0"/>
            <a:t>При ведении этой деятельности не имеют работодателя, с которым заключен трудовой договор.</a:t>
          </a:r>
          <a:endParaRPr lang="ru-RU" sz="2000" dirty="0"/>
        </a:p>
      </dgm:t>
    </dgm:pt>
    <dgm:pt modelId="{7E97504F-48F0-4859-A81F-244697B24CE0}" type="parTrans" cxnId="{C075D845-3FF6-48D1-9ABC-D79817EF851B}">
      <dgm:prSet/>
      <dgm:spPr/>
      <dgm:t>
        <a:bodyPr/>
        <a:lstStyle/>
        <a:p>
          <a:endParaRPr lang="ru-RU"/>
        </a:p>
      </dgm:t>
    </dgm:pt>
    <dgm:pt modelId="{0948DC88-F906-4075-9234-72F243B8EB3B}" type="sibTrans" cxnId="{C075D845-3FF6-48D1-9ABC-D79817EF851B}">
      <dgm:prSet/>
      <dgm:spPr/>
      <dgm:t>
        <a:bodyPr/>
        <a:lstStyle/>
        <a:p>
          <a:endParaRPr lang="ru-RU"/>
        </a:p>
      </dgm:t>
    </dgm:pt>
    <dgm:pt modelId="{3BF60F37-702A-45DF-B396-9EE72F76F833}">
      <dgm:prSet custT="1"/>
      <dgm:spPr/>
      <dgm:t>
        <a:bodyPr/>
        <a:lstStyle/>
        <a:p>
          <a:pPr rtl="0"/>
          <a:r>
            <a:rPr lang="ru-RU" sz="2000" dirty="0" smtClean="0"/>
            <a:t>Не привлекают для этой деятельности наемных работников по трудовым договорам.</a:t>
          </a:r>
          <a:endParaRPr lang="ru-RU" sz="2000" dirty="0"/>
        </a:p>
      </dgm:t>
    </dgm:pt>
    <dgm:pt modelId="{71563205-3975-45C3-B31B-3F0B71DD8DB2}" type="parTrans" cxnId="{BDAEB92B-B0EA-4586-923B-21FAFFEDC6FD}">
      <dgm:prSet/>
      <dgm:spPr/>
      <dgm:t>
        <a:bodyPr/>
        <a:lstStyle/>
        <a:p>
          <a:endParaRPr lang="ru-RU"/>
        </a:p>
      </dgm:t>
    </dgm:pt>
    <dgm:pt modelId="{5B4801AC-F50B-4EF1-802E-8D7CDFBF3BCF}" type="sibTrans" cxnId="{BDAEB92B-B0EA-4586-923B-21FAFFEDC6FD}">
      <dgm:prSet/>
      <dgm:spPr/>
      <dgm:t>
        <a:bodyPr/>
        <a:lstStyle/>
        <a:p>
          <a:endParaRPr lang="ru-RU"/>
        </a:p>
      </dgm:t>
    </dgm:pt>
    <dgm:pt modelId="{E357111D-5A19-433F-8012-435343FC7160}">
      <dgm:prSet custT="1"/>
      <dgm:spPr/>
      <dgm:t>
        <a:bodyPr/>
        <a:lstStyle/>
        <a:p>
          <a:r>
            <a:rPr lang="ru-RU" sz="2000" dirty="0" smtClean="0"/>
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</a:r>
        </a:p>
      </dgm:t>
    </dgm:pt>
    <dgm:pt modelId="{35289766-CB9A-4382-A386-149ED2FA36B0}" type="parTrans" cxnId="{9B58B06D-3B62-46D1-A7A3-921EEA1C4ABE}">
      <dgm:prSet/>
      <dgm:spPr/>
      <dgm:t>
        <a:bodyPr/>
        <a:lstStyle/>
        <a:p>
          <a:endParaRPr lang="ru-RU"/>
        </a:p>
      </dgm:t>
    </dgm:pt>
    <dgm:pt modelId="{19C2397C-FEB4-4971-88CE-3B97C7A7550D}" type="sibTrans" cxnId="{9B58B06D-3B62-46D1-A7A3-921EEA1C4ABE}">
      <dgm:prSet/>
      <dgm:spPr/>
      <dgm:t>
        <a:bodyPr/>
        <a:lstStyle/>
        <a:p>
          <a:endParaRPr lang="ru-RU"/>
        </a:p>
      </dgm:t>
    </dgm:pt>
    <dgm:pt modelId="{EC5B4CDB-DB7F-4E5F-AF46-64ACCF11FA6D}" type="pres">
      <dgm:prSet presAssocID="{4AC5940E-7C26-4555-B253-1A8E7FD1D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89F3F-423D-405B-A624-7914C0EE0BE7}" type="pres">
      <dgm:prSet presAssocID="{95F5F51C-F722-4AE3-A481-79791964A712}" presName="parentText" presStyleLbl="node1" presStyleIdx="0" presStyleCnt="5" custLinFactY="-26424" custLinFactNeighborX="-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BF77F-33E7-49E8-B0B1-995642ECA2A4}" type="pres">
      <dgm:prSet presAssocID="{A1F0DB41-2258-41F6-B513-48E90FA55CBF}" presName="spacer" presStyleCnt="0"/>
      <dgm:spPr/>
    </dgm:pt>
    <dgm:pt modelId="{86BCC721-94D3-477C-BE5D-378BDB3C1032}" type="pres">
      <dgm:prSet presAssocID="{A6F83EF9-A1F7-41D6-BF50-7F97C30DE2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BE858-71EB-4F37-B502-5AA88117BF44}" type="pres">
      <dgm:prSet presAssocID="{8B5D64B0-C498-43D6-9D59-075F616743FF}" presName="spacer" presStyleCnt="0"/>
      <dgm:spPr/>
    </dgm:pt>
    <dgm:pt modelId="{804A46DC-64E3-41C6-85C7-D8A262E79655}" type="pres">
      <dgm:prSet presAssocID="{18209115-0E0C-4C8D-9C3E-2C1E803B1A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ECCC6-8749-419C-BEF4-ED0FF7AC7F58}" type="pres">
      <dgm:prSet presAssocID="{0948DC88-F906-4075-9234-72F243B8EB3B}" presName="spacer" presStyleCnt="0"/>
      <dgm:spPr/>
    </dgm:pt>
    <dgm:pt modelId="{340A0E27-5754-4491-8FC2-CB11FE7F13A0}" type="pres">
      <dgm:prSet presAssocID="{3BF60F37-702A-45DF-B396-9EE72F76F83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B9119-330E-45FE-9B69-916F49CEA5E0}" type="pres">
      <dgm:prSet presAssocID="{5B4801AC-F50B-4EF1-802E-8D7CDFBF3BCF}" presName="spacer" presStyleCnt="0"/>
      <dgm:spPr/>
    </dgm:pt>
    <dgm:pt modelId="{4B0AF179-09FD-4912-8C61-C31E54C45D48}" type="pres">
      <dgm:prSet presAssocID="{E357111D-5A19-433F-8012-435343FC71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6884D-FDBC-4AD8-AB3C-7829A7031F48}" srcId="{4AC5940E-7C26-4555-B253-1A8E7FD1D4BE}" destId="{95F5F51C-F722-4AE3-A481-79791964A712}" srcOrd="0" destOrd="0" parTransId="{65E731CD-A020-4E2F-BAD0-E2417250ACF4}" sibTransId="{A1F0DB41-2258-41F6-B513-48E90FA55CBF}"/>
    <dgm:cxn modelId="{C710FE41-B5CF-434A-A42B-C18991C02284}" type="presOf" srcId="{4AC5940E-7C26-4555-B253-1A8E7FD1D4BE}" destId="{EC5B4CDB-DB7F-4E5F-AF46-64ACCF11FA6D}" srcOrd="0" destOrd="0" presId="urn:microsoft.com/office/officeart/2005/8/layout/vList2"/>
    <dgm:cxn modelId="{447141A3-DDE0-4027-8F25-23FB9EB34E29}" type="presOf" srcId="{95F5F51C-F722-4AE3-A481-79791964A712}" destId="{DE689F3F-423D-405B-A624-7914C0EE0BE7}" srcOrd="0" destOrd="0" presId="urn:microsoft.com/office/officeart/2005/8/layout/vList2"/>
    <dgm:cxn modelId="{D0B3829E-14DC-404C-8A9E-6CE79E64389B}" srcId="{4AC5940E-7C26-4555-B253-1A8E7FD1D4BE}" destId="{A6F83EF9-A1F7-41D6-BF50-7F97C30DE21A}" srcOrd="1" destOrd="0" parTransId="{0CFCDF24-7242-48B2-81AD-68027890D0B4}" sibTransId="{8B5D64B0-C498-43D6-9D59-075F616743FF}"/>
    <dgm:cxn modelId="{C075D845-3FF6-48D1-9ABC-D79817EF851B}" srcId="{4AC5940E-7C26-4555-B253-1A8E7FD1D4BE}" destId="{18209115-0E0C-4C8D-9C3E-2C1E803B1A65}" srcOrd="2" destOrd="0" parTransId="{7E97504F-48F0-4859-A81F-244697B24CE0}" sibTransId="{0948DC88-F906-4075-9234-72F243B8EB3B}"/>
    <dgm:cxn modelId="{9B58B06D-3B62-46D1-A7A3-921EEA1C4ABE}" srcId="{4AC5940E-7C26-4555-B253-1A8E7FD1D4BE}" destId="{E357111D-5A19-433F-8012-435343FC7160}" srcOrd="4" destOrd="0" parTransId="{35289766-CB9A-4382-A386-149ED2FA36B0}" sibTransId="{19C2397C-FEB4-4971-88CE-3B97C7A7550D}"/>
    <dgm:cxn modelId="{BDAEB92B-B0EA-4586-923B-21FAFFEDC6FD}" srcId="{4AC5940E-7C26-4555-B253-1A8E7FD1D4BE}" destId="{3BF60F37-702A-45DF-B396-9EE72F76F833}" srcOrd="3" destOrd="0" parTransId="{71563205-3975-45C3-B31B-3F0B71DD8DB2}" sibTransId="{5B4801AC-F50B-4EF1-802E-8D7CDFBF3BCF}"/>
    <dgm:cxn modelId="{F6EC0D33-1378-48A8-ABF2-0FEB717D351B}" type="presOf" srcId="{3BF60F37-702A-45DF-B396-9EE72F76F833}" destId="{340A0E27-5754-4491-8FC2-CB11FE7F13A0}" srcOrd="0" destOrd="0" presId="urn:microsoft.com/office/officeart/2005/8/layout/vList2"/>
    <dgm:cxn modelId="{8DEA9496-99C8-4684-A373-76F878DCC933}" type="presOf" srcId="{18209115-0E0C-4C8D-9C3E-2C1E803B1A65}" destId="{804A46DC-64E3-41C6-85C7-D8A262E79655}" srcOrd="0" destOrd="0" presId="urn:microsoft.com/office/officeart/2005/8/layout/vList2"/>
    <dgm:cxn modelId="{5EFE26A5-6BB0-4559-B3C5-7C2A63A6A2FF}" type="presOf" srcId="{A6F83EF9-A1F7-41D6-BF50-7F97C30DE21A}" destId="{86BCC721-94D3-477C-BE5D-378BDB3C1032}" srcOrd="0" destOrd="0" presId="urn:microsoft.com/office/officeart/2005/8/layout/vList2"/>
    <dgm:cxn modelId="{607EF655-C29F-49DB-9608-AA9180EBEC91}" type="presOf" srcId="{E357111D-5A19-433F-8012-435343FC7160}" destId="{4B0AF179-09FD-4912-8C61-C31E54C45D48}" srcOrd="0" destOrd="0" presId="urn:microsoft.com/office/officeart/2005/8/layout/vList2"/>
    <dgm:cxn modelId="{2DA1D075-E971-4AA2-9803-B47276D55F2F}" type="presParOf" srcId="{EC5B4CDB-DB7F-4E5F-AF46-64ACCF11FA6D}" destId="{DE689F3F-423D-405B-A624-7914C0EE0BE7}" srcOrd="0" destOrd="0" presId="urn:microsoft.com/office/officeart/2005/8/layout/vList2"/>
    <dgm:cxn modelId="{3462F229-DBB8-46AE-9A19-054F468B611C}" type="presParOf" srcId="{EC5B4CDB-DB7F-4E5F-AF46-64ACCF11FA6D}" destId="{D64BF77F-33E7-49E8-B0B1-995642ECA2A4}" srcOrd="1" destOrd="0" presId="urn:microsoft.com/office/officeart/2005/8/layout/vList2"/>
    <dgm:cxn modelId="{6247369B-A78C-40CB-A34D-E5E2F47ED91F}" type="presParOf" srcId="{EC5B4CDB-DB7F-4E5F-AF46-64ACCF11FA6D}" destId="{86BCC721-94D3-477C-BE5D-378BDB3C1032}" srcOrd="2" destOrd="0" presId="urn:microsoft.com/office/officeart/2005/8/layout/vList2"/>
    <dgm:cxn modelId="{DC50491D-724F-46B3-9D6D-C2A366A96858}" type="presParOf" srcId="{EC5B4CDB-DB7F-4E5F-AF46-64ACCF11FA6D}" destId="{080BE858-71EB-4F37-B502-5AA88117BF44}" srcOrd="3" destOrd="0" presId="urn:microsoft.com/office/officeart/2005/8/layout/vList2"/>
    <dgm:cxn modelId="{ADA588B7-918C-48D8-8DA2-E559485BEDA3}" type="presParOf" srcId="{EC5B4CDB-DB7F-4E5F-AF46-64ACCF11FA6D}" destId="{804A46DC-64E3-41C6-85C7-D8A262E79655}" srcOrd="4" destOrd="0" presId="urn:microsoft.com/office/officeart/2005/8/layout/vList2"/>
    <dgm:cxn modelId="{5C950D28-38B8-44A5-A780-CC8556BA543F}" type="presParOf" srcId="{EC5B4CDB-DB7F-4E5F-AF46-64ACCF11FA6D}" destId="{92CECCC6-8749-419C-BEF4-ED0FF7AC7F58}" srcOrd="5" destOrd="0" presId="urn:microsoft.com/office/officeart/2005/8/layout/vList2"/>
    <dgm:cxn modelId="{8EDDDDDC-929D-4473-BF92-870EE603C9BE}" type="presParOf" srcId="{EC5B4CDB-DB7F-4E5F-AF46-64ACCF11FA6D}" destId="{340A0E27-5754-4491-8FC2-CB11FE7F13A0}" srcOrd="6" destOrd="0" presId="urn:microsoft.com/office/officeart/2005/8/layout/vList2"/>
    <dgm:cxn modelId="{0E5505D5-49F3-437D-A8AE-331AD5B74D20}" type="presParOf" srcId="{EC5B4CDB-DB7F-4E5F-AF46-64ACCF11FA6D}" destId="{3B7B9119-330E-45FE-9B69-916F49CEA5E0}" srcOrd="7" destOrd="0" presId="urn:microsoft.com/office/officeart/2005/8/layout/vList2"/>
    <dgm:cxn modelId="{5D541574-E888-4431-AFFD-145B57F48731}" type="presParOf" srcId="{EC5B4CDB-DB7F-4E5F-AF46-64ACCF11FA6D}" destId="{4B0AF179-09FD-4912-8C61-C31E54C45D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D82AD-CE45-48E1-B1E4-EEF7C471E72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67852-C558-4658-A8DE-A7CAC4D08F1A}">
      <dgm:prSet custT="1"/>
      <dgm:spPr/>
      <dgm:t>
        <a:bodyPr/>
        <a:lstStyle/>
        <a:p>
          <a:pPr algn="ctr" rtl="0"/>
          <a:r>
            <a:rPr lang="ru-RU" sz="2400" dirty="0" smtClean="0"/>
            <a:t>КОМУ ПОДХОДИТ ЭТОТ НАЛОГОВЫЙ РЕЖИМ</a:t>
          </a:r>
          <a:endParaRPr lang="ru-RU" sz="2400" dirty="0"/>
        </a:p>
      </dgm:t>
    </dgm:pt>
    <dgm:pt modelId="{7F05BDE1-439D-428B-BAB6-CB44185A7A7E}" type="parTrans" cxnId="{6B88C61B-ECA9-4F4D-8865-7091936CD05C}">
      <dgm:prSet/>
      <dgm:spPr/>
      <dgm:t>
        <a:bodyPr/>
        <a:lstStyle/>
        <a:p>
          <a:endParaRPr lang="ru-RU"/>
        </a:p>
      </dgm:t>
    </dgm:pt>
    <dgm:pt modelId="{F2CC5B77-9172-429A-B536-05B26B44CABB}" type="sibTrans" cxnId="{6B88C61B-ECA9-4F4D-8865-7091936CD05C}">
      <dgm:prSet/>
      <dgm:spPr/>
      <dgm:t>
        <a:bodyPr/>
        <a:lstStyle/>
        <a:p>
          <a:endParaRPr lang="ru-RU"/>
        </a:p>
      </dgm:t>
    </dgm:pt>
    <dgm:pt modelId="{BFAB86A6-8860-43C6-9192-2B33CD09BFD4}" type="pres">
      <dgm:prSet presAssocID="{3E9D82AD-CE45-48E1-B1E4-EEF7C471E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53848-9A0D-4A95-9DCA-19B90F29DBBB}" type="pres">
      <dgm:prSet presAssocID="{4D667852-C558-4658-A8DE-A7CAC4D08F1A}" presName="parentText" presStyleLbl="node1" presStyleIdx="0" presStyleCnt="1" custLinFactNeighborX="2791" custLinFactNeighborY="6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2EB8E-595C-4151-B474-DE8C57D7C83E}" type="presOf" srcId="{3E9D82AD-CE45-48E1-B1E4-EEF7C471E725}" destId="{BFAB86A6-8860-43C6-9192-2B33CD09BFD4}" srcOrd="0" destOrd="0" presId="urn:microsoft.com/office/officeart/2005/8/layout/vList2"/>
    <dgm:cxn modelId="{6B88C61B-ECA9-4F4D-8865-7091936CD05C}" srcId="{3E9D82AD-CE45-48E1-B1E4-EEF7C471E725}" destId="{4D667852-C558-4658-A8DE-A7CAC4D08F1A}" srcOrd="0" destOrd="0" parTransId="{7F05BDE1-439D-428B-BAB6-CB44185A7A7E}" sibTransId="{F2CC5B77-9172-429A-B536-05B26B44CABB}"/>
    <dgm:cxn modelId="{91F68DE2-C46F-40F0-A55F-178A92F5C492}" type="presOf" srcId="{4D667852-C558-4658-A8DE-A7CAC4D08F1A}" destId="{2CA53848-9A0D-4A95-9DCA-19B90F29DBBB}" srcOrd="0" destOrd="0" presId="urn:microsoft.com/office/officeart/2005/8/layout/vList2"/>
    <dgm:cxn modelId="{2372D612-BF56-4376-89CD-829830C586C1}" type="presParOf" srcId="{BFAB86A6-8860-43C6-9192-2B33CD09BFD4}" destId="{2CA53848-9A0D-4A95-9DCA-19B90F29DB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5E740-EB72-4DB1-9113-27B85F4CAD87}">
      <dsp:nvSpPr>
        <dsp:cNvPr id="0" name=""/>
        <dsp:cNvSpPr/>
      </dsp:nvSpPr>
      <dsp:spPr>
        <a:xfrm>
          <a:off x="0" y="144014"/>
          <a:ext cx="8219256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Это позволяет :</a:t>
          </a:r>
          <a:endParaRPr lang="ru-RU" sz="2800" kern="1200" dirty="0"/>
        </a:p>
      </dsp:txBody>
      <dsp:txXfrm>
        <a:off x="32784" y="176798"/>
        <a:ext cx="8153688" cy="606012"/>
      </dsp:txXfrm>
    </dsp:sp>
    <dsp:sp modelId="{05405A85-A0A6-4F89-8FC8-1BE11E64ADF2}">
      <dsp:nvSpPr>
        <dsp:cNvPr id="0" name=""/>
        <dsp:cNvSpPr/>
      </dsp:nvSpPr>
      <dsp:spPr>
        <a:xfrm>
          <a:off x="0" y="742031"/>
          <a:ext cx="8219256" cy="44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Легально вести бизнес и получать доход от подработок без рисков получить штраф за незаконную предпринимательскую деятельность. Избежать штрафов и судебных разбирательств в результате ведения незаконной предпринимательской деятельности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Развить свое дело, повысить доверие со стороны клиентов, улучшить репутацию 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Работать с юридическими лицами (наличие документов для подтверждения расходов)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Официально подтвердить свои доходы (например, для целей получения кредита)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Определить социальный статус, род занятий, официально признанный обществом и государством</a:t>
          </a:r>
          <a:endParaRPr lang="ru-RU" sz="2200" kern="1200" dirty="0"/>
        </a:p>
      </dsp:txBody>
      <dsp:txXfrm>
        <a:off x="0" y="742031"/>
        <a:ext cx="8219256" cy="440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89F3F-423D-405B-A624-7914C0EE0BE7}">
      <dsp:nvSpPr>
        <dsp:cNvPr id="0" name=""/>
        <dsp:cNvSpPr/>
      </dsp:nvSpPr>
      <dsp:spPr>
        <a:xfrm>
          <a:off x="0" y="0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Получают доход от самостоятельного ведения деятельности или использования имущества.</a:t>
          </a:r>
          <a:endParaRPr lang="ru-RU" sz="2000" kern="1200" dirty="0"/>
        </a:p>
      </dsp:txBody>
      <dsp:txXfrm>
        <a:off x="41709" y="41709"/>
        <a:ext cx="8485533" cy="770987"/>
      </dsp:txXfrm>
    </dsp:sp>
    <dsp:sp modelId="{86BCC721-94D3-477C-BE5D-378BDB3C1032}">
      <dsp:nvSpPr>
        <dsp:cNvPr id="0" name=""/>
        <dsp:cNvSpPr/>
      </dsp:nvSpPr>
      <dsp:spPr>
        <a:xfrm>
          <a:off x="0" y="867634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Ведут деятельность в регионе проведения эксперимента.</a:t>
          </a:r>
          <a:endParaRPr lang="ru-RU" sz="2000" kern="1200" dirty="0"/>
        </a:p>
      </dsp:txBody>
      <dsp:txXfrm>
        <a:off x="41709" y="909343"/>
        <a:ext cx="8485533" cy="770987"/>
      </dsp:txXfrm>
    </dsp:sp>
    <dsp:sp modelId="{804A46DC-64E3-41C6-85C7-D8A262E79655}">
      <dsp:nvSpPr>
        <dsp:cNvPr id="0" name=""/>
        <dsp:cNvSpPr/>
      </dsp:nvSpPr>
      <dsp:spPr>
        <a:xfrm>
          <a:off x="0" y="1733037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ведении этой деятельности не имеют работодателя, с которым заключен трудовой договор.</a:t>
          </a:r>
          <a:endParaRPr lang="ru-RU" sz="2000" kern="1200" dirty="0"/>
        </a:p>
      </dsp:txBody>
      <dsp:txXfrm>
        <a:off x="41709" y="1774746"/>
        <a:ext cx="8485533" cy="770987"/>
      </dsp:txXfrm>
    </dsp:sp>
    <dsp:sp modelId="{340A0E27-5754-4491-8FC2-CB11FE7F13A0}">
      <dsp:nvSpPr>
        <dsp:cNvPr id="0" name=""/>
        <dsp:cNvSpPr/>
      </dsp:nvSpPr>
      <dsp:spPr>
        <a:xfrm>
          <a:off x="0" y="2598439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привлекают для этой деятельности наемных работников по трудовым договорам.</a:t>
          </a:r>
          <a:endParaRPr lang="ru-RU" sz="2000" kern="1200" dirty="0"/>
        </a:p>
      </dsp:txBody>
      <dsp:txXfrm>
        <a:off x="41709" y="2640148"/>
        <a:ext cx="8485533" cy="770987"/>
      </dsp:txXfrm>
    </dsp:sp>
    <dsp:sp modelId="{4B0AF179-09FD-4912-8C61-C31E54C45D48}">
      <dsp:nvSpPr>
        <dsp:cNvPr id="0" name=""/>
        <dsp:cNvSpPr/>
      </dsp:nvSpPr>
      <dsp:spPr>
        <a:xfrm>
          <a:off x="0" y="3463842"/>
          <a:ext cx="8568951" cy="854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</a:r>
        </a:p>
      </dsp:txBody>
      <dsp:txXfrm>
        <a:off x="41709" y="3505551"/>
        <a:ext cx="8485533" cy="770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53848-9A0D-4A95-9DCA-19B90F29DBBB}">
      <dsp:nvSpPr>
        <dsp:cNvPr id="0" name=""/>
        <dsp:cNvSpPr/>
      </dsp:nvSpPr>
      <dsp:spPr>
        <a:xfrm>
          <a:off x="0" y="153"/>
          <a:ext cx="8206584" cy="431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КОМУ ПОДХОДИТ ЭТОТ НАЛОГОВЫЙ РЕЖИМ</a:t>
          </a:r>
          <a:endParaRPr lang="ru-RU" sz="2400" kern="1200" dirty="0"/>
        </a:p>
      </dsp:txBody>
      <dsp:txXfrm>
        <a:off x="21083" y="21236"/>
        <a:ext cx="8164418" cy="38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7" tIns="45557" rIns="91117" bIns="45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8"/>
          </a:xfrm>
          <a:prstGeom prst="rect">
            <a:avLst/>
          </a:prstGeom>
        </p:spPr>
        <p:txBody>
          <a:bodyPr vert="horz" lIns="91117" tIns="45557" rIns="91117" bIns="455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7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795338"/>
            <a:ext cx="5291137" cy="3967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7809" y="5027376"/>
            <a:ext cx="5342458" cy="4762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1266-0F59-4092-92ED-DD2EF227F96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24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4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1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08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838" r:id="rId12"/>
    <p:sldLayoutId id="2147483839" r:id="rId13"/>
    <p:sldLayoutId id="214748396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8" Target="../media/image15.jpeg" Type="http://schemas.openxmlformats.org/officeDocument/2006/relationships/image"/><Relationship Id="rId3" Target="../media/image10.jpeg" Type="http://schemas.openxmlformats.org/officeDocument/2006/relationships/image"/><Relationship Id="rId7" Target="../media/image14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10" Target="../media/image17.jpeg" Type="http://schemas.openxmlformats.org/officeDocument/2006/relationships/image"/><Relationship Id="rId4" Target="../media/image11.jpe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3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3.png"/><Relationship Id="rId5" Type="http://schemas.openxmlformats.org/officeDocument/2006/relationships/image" Target="../media/image22.png"/><Relationship Id="rId23" Type="http://schemas.openxmlformats.org/officeDocument/2006/relationships/image" Target="NULL"/><Relationship Id="rId4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27"/>
            <a:ext cx="8496944" cy="245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260"/>
            <a:ext cx="9144000" cy="4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6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ограничения для применения </a:t>
            </a:r>
            <a:r>
              <a:rPr lang="ru-RU" b="1" dirty="0" err="1">
                <a:solidFill>
                  <a:srgbClr val="002060"/>
                </a:solidFill>
              </a:rPr>
              <a:t>спецрежима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есть наемные работники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доход более 2,4 </a:t>
            </a:r>
            <a:r>
              <a:rPr lang="ru-RU" dirty="0" err="1" smtClean="0">
                <a:solidFill>
                  <a:srgbClr val="002060"/>
                </a:solidFill>
              </a:rPr>
              <a:t>млн.руб</a:t>
            </a:r>
            <a:r>
              <a:rPr lang="ru-RU" dirty="0">
                <a:solidFill>
                  <a:srgbClr val="002060"/>
                </a:solidFill>
              </a:rPr>
              <a:t>. за год </a:t>
            </a:r>
            <a:endParaRPr lang="ru-RU" dirty="0" smtClean="0">
              <a:solidFill>
                <a:srgbClr val="002060"/>
              </a:solidFill>
            </a:endParaRP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перепродажа товаров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посредническая деятельность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дача в аренду нежилой недвижимости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реализация товаров собственного изготовления, подлежащая маркировке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ИП нельзя совмещать НПД с другими режимами налогообложения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ДОХОДЫ, КОТОРЫЕ НЕ ПРИЗНАЮТСЯ ОБЪЕКТОМ НАЛОГООБЛОЖЕНИЯ: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7" y="1844824"/>
            <a:ext cx="7320689" cy="4591302"/>
          </a:xfrm>
        </p:spPr>
        <p:txBody>
          <a:bodyPr>
            <a:normAutofit fontScale="85000" lnSpcReduction="10000"/>
          </a:bodyPr>
          <a:lstStyle/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полученные в рамках трудовых отношений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т продажи недвижимости, транспортных средств, ценных </a:t>
            </a:r>
            <a:r>
              <a:rPr lang="ru-RU" dirty="0">
                <a:solidFill>
                  <a:srgbClr val="002060"/>
                </a:solidFill>
              </a:rPr>
              <a:t>бумаг</a:t>
            </a:r>
            <a:endParaRPr lang="ru-RU" dirty="0" smtClean="0">
              <a:solidFill>
                <a:srgbClr val="002060"/>
              </a:solidFill>
            </a:endParaRP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от арбитражного управления, от деятельности медиатора, деятельности нотариуса, адвокатской деятельности</a:t>
            </a:r>
          </a:p>
          <a:p>
            <a:pPr marL="767952" indent="-45720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от оказания ФЛ услуг (выполнения работ) по ГПД, если заказчиками услуг (работ) выступают работодатели ФЛ или бывшие работодатели менее 2 лет назад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4225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НАЛОГОВЫЕ СТАВКИ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5556" y="3350065"/>
            <a:ext cx="3024336" cy="2016224"/>
          </a:xfrm>
          <a:prstGeom prst="roundRect">
            <a:avLst>
              <a:gd name="adj" fmla="val 132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4%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6269" y="3264203"/>
            <a:ext cx="3096344" cy="20882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6%</a:t>
            </a:r>
            <a:endParaRPr lang="ru-RU" sz="480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99592" y="1698928"/>
            <a:ext cx="2376264" cy="1361081"/>
          </a:xfrm>
          <a:prstGeom prst="wedgeRoundRectCallout">
            <a:avLst>
              <a:gd name="adj1" fmla="val -15425"/>
              <a:gd name="adj2" fmla="val 7141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ФИЗИЧЕСКИМИ ЛИЦАМИ </a:t>
            </a:r>
            <a:endParaRPr lang="ru-RU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364088" y="1698928"/>
            <a:ext cx="2304256" cy="1296145"/>
          </a:xfrm>
          <a:prstGeom prst="wedgeRoundRectCallout">
            <a:avLst>
              <a:gd name="adj1" fmla="val -16625"/>
              <a:gd name="adj2" fmla="val 7212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ИП И ОРГАНИЗАЦИЯМИ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69903" y="5746538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 ставку налога включены отчисления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 Фонд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12169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1105803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2060"/>
                </a:solidFill>
              </a:rPr>
              <a:t>КАК СТАТЬ НАЛОГОПЛАТЕЛЬЩИКОМ НАЛОГА НА ПРОФЕССИОНАЛЬНЫЙ ДОХОД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Чтобы </a:t>
            </a:r>
            <a:r>
              <a:rPr lang="ru-RU" i="1" dirty="0">
                <a:solidFill>
                  <a:srgbClr val="002060"/>
                </a:solidFill>
              </a:rPr>
              <a:t>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Способы </a:t>
            </a:r>
            <a:r>
              <a:rPr lang="ru-RU" dirty="0">
                <a:solidFill>
                  <a:schemeClr val="tx2"/>
                </a:solidFill>
              </a:rPr>
              <a:t>регистрации: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tx2"/>
                </a:solidFill>
              </a:rPr>
              <a:t>Бесплатное </a:t>
            </a:r>
            <a:r>
              <a:rPr lang="ru-RU" sz="2400" dirty="0">
                <a:solidFill>
                  <a:schemeClr val="tx2"/>
                </a:solidFill>
              </a:rPr>
              <a:t>мобильное </a:t>
            </a:r>
            <a:r>
              <a:rPr lang="ru-RU" sz="2400" dirty="0" smtClean="0">
                <a:solidFill>
                  <a:schemeClr val="tx2"/>
                </a:solidFill>
              </a:rPr>
              <a:t>приложение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»                    </a:t>
            </a:r>
            <a:r>
              <a:rPr lang="ru-RU" sz="2400" dirty="0" smtClean="0">
                <a:solidFill>
                  <a:srgbClr val="0000FF"/>
                </a:solidFill>
              </a:rPr>
              <a:t>«Мой налог»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- Личный кабинет налогоплательщика  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«Налога на профессиональный доход» 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на сайте ФНС России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- С </a:t>
            </a:r>
            <a:r>
              <a:rPr lang="ru-RU" sz="2400" dirty="0">
                <a:solidFill>
                  <a:schemeClr val="tx2"/>
                </a:solidFill>
              </a:rPr>
              <a:t>помощью учетной записи Единого </a:t>
            </a:r>
            <a:r>
              <a:rPr lang="ru-RU" sz="2400" dirty="0" smtClean="0">
                <a:solidFill>
                  <a:schemeClr val="tx2"/>
                </a:solidFill>
              </a:rPr>
              <a:t>портала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государственных и </a:t>
            </a:r>
            <a:r>
              <a:rPr lang="ru-RU" sz="2400" dirty="0">
                <a:solidFill>
                  <a:schemeClr val="tx2"/>
                </a:solidFill>
              </a:rPr>
              <a:t>муниципальных </a:t>
            </a:r>
            <a:r>
              <a:rPr lang="ru-RU" sz="2400" dirty="0" smtClean="0">
                <a:solidFill>
                  <a:schemeClr val="tx2"/>
                </a:solidFill>
              </a:rPr>
              <a:t>услуг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- Уполномоченные банки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7949" t="31642" r="30930" b="31586"/>
          <a:stretch/>
        </p:blipFill>
        <p:spPr bwMode="auto">
          <a:xfrm>
            <a:off x="446071" y="1484784"/>
            <a:ext cx="230425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6625" t="12060" r="20000" b="13692"/>
          <a:stretch/>
        </p:blipFill>
        <p:spPr bwMode="auto">
          <a:xfrm>
            <a:off x="460674" y="2604128"/>
            <a:ext cx="230425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1" y="3942594"/>
            <a:ext cx="2304254" cy="12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115542" y="4431304"/>
            <a:ext cx="634784" cy="132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5"/>
          <a:srcRect l="-443" t="19018" r="30223" b="39877"/>
          <a:stretch/>
        </p:blipFill>
        <p:spPr bwMode="auto">
          <a:xfrm>
            <a:off x="446427" y="5445224"/>
            <a:ext cx="2303900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49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3" y="111205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2"/>
                </a:solidFill>
              </a:rPr>
              <a:t>ФОРМИРУЙТЕ И ОТПРАВЛЯЙТЕ КЛИЕНТАМ ЧЕКИ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на номер телефона или электронную почту покупателя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581" y="2962112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2"/>
                </a:solidFill>
              </a:rPr>
              <a:t>КОНТРОЛИРУЙТЕ ДОХОДЫ, НАЧИСЛЕНИЯ И ЗАДОЛЖЕННОСТЬ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 приложении есть все важные цифры, отчеты и уведомления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512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</a:rPr>
              <a:t>КАК ПОЛЬЗОВАТЬСЯ ПРИЛОЖЕНИЕМ «МОЙ НАЛОГ»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1" y="148478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ПЛАТИТЕ НАЛОГ С КАРТЫ ИЛИ ПО КВИТАНЦИИ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Карту можно привязать для быстрой и удобной оплаты налога.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9613" y="4341003"/>
            <a:ext cx="376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ПОДТВЕРЖДАЙТЕ ДОХОДЫ И РЕГИСТРАЦИЮ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Справки формируются в приложении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702" y="5157192"/>
            <a:ext cx="339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ПРЕКРАТИТЕ РЕГИСТРАЦИЮ В ЛЮБОЕ ВРЕМЯ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Подать заявление можно через интернет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6785"/>
            <a:ext cx="1909748" cy="32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9683" y="4473116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До 9 числа следующего месяца</a:t>
            </a:r>
            <a:endParaRPr lang="ru-RU" sz="24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надо передать сведения о доходах?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192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 общему правилу  – 	в момент получения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Исключения: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осуществление деятельности              </a:t>
            </a:r>
            <a:endParaRPr lang="ru-RU" sz="2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через посредника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получение денежных средств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в безналичном порядке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99687" y="4473116"/>
            <a:ext cx="936104" cy="88134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РАСХОДЫ?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 УЧИТЫВАЮТСЯ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НО 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ПРЕДОСТАВЛЯЕТСЯ НАЛОГОВЫЙ ВЫЧЕТ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 Воспользоваться </a:t>
            </a:r>
            <a:r>
              <a:rPr lang="ru-RU" sz="3000" i="1" dirty="0">
                <a:solidFill>
                  <a:srgbClr val="002060"/>
                </a:solidFill>
              </a:rPr>
              <a:t>можно 1 раз. </a:t>
            </a:r>
            <a:endParaRPr lang="ru-RU" sz="30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Срок</a:t>
            </a:r>
            <a:r>
              <a:rPr lang="ru-RU" i="1" dirty="0" smtClean="0">
                <a:solidFill>
                  <a:srgbClr val="002060"/>
                </a:solidFill>
              </a:rPr>
              <a:t>   использования</a:t>
            </a:r>
            <a:r>
              <a:rPr lang="ru-RU" i="1" dirty="0">
                <a:solidFill>
                  <a:srgbClr val="002060"/>
                </a:solidFill>
              </a:rPr>
              <a:t> — не ограничен.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Сумма вычета — 10 000 рублей.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Расчет автоматический.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РАССЧИТАТЬ СУММУ НАЛОГА К УПЛАТЕ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969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 ПЕНСИЯ???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ОБЯЗАННОСТИ</a:t>
            </a:r>
            <a:r>
              <a:rPr lang="ru-RU" dirty="0" smtClean="0">
                <a:solidFill>
                  <a:schemeClr val="tx2"/>
                </a:solidFill>
              </a:rPr>
              <a:t> по уплате страховых взносов в Пенсионный фонд – </a:t>
            </a:r>
            <a:r>
              <a:rPr lang="ru-RU" b="1" dirty="0" smtClean="0">
                <a:solidFill>
                  <a:schemeClr val="tx2"/>
                </a:solidFill>
              </a:rPr>
              <a:t>НЕТ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Время работы в страховом стаже НЕ </a:t>
            </a:r>
            <a:r>
              <a:rPr lang="ru-RU" dirty="0">
                <a:solidFill>
                  <a:schemeClr val="tx2"/>
                </a:solidFill>
              </a:rPr>
              <a:t>учитывается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При расчете пенсии ни доход, ни время работы НЕ учитывается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НО!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МОЖНО УПЛАЧИВАТЬ СТРАХОВЫЕ ВЗНОСЫ </a:t>
            </a:r>
            <a:r>
              <a:rPr lang="ru-RU" u="sng" dirty="0" smtClean="0">
                <a:solidFill>
                  <a:srgbClr val="C00000"/>
                </a:solidFill>
              </a:rPr>
              <a:t>ДОБРОВОЛЬНО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47776" y="2420887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26539" y="340083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633429" y="538545"/>
            <a:ext cx="8149686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9" y="287985"/>
            <a:ext cx="8247384" cy="860409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1042099" y="1202167"/>
            <a:ext cx="4626230" cy="1496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720 </a:t>
            </a:r>
            <a:r>
              <a:rPr lang="ru-RU" altLang="ru-RU" sz="1738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зарегистрированных участников на подведомственной территории Межрайонной ИФНС № 33 по Республике Башкортостан</a:t>
            </a:r>
          </a:p>
          <a:p>
            <a:pPr>
              <a:defRPr/>
            </a:pPr>
            <a:endParaRPr lang="ru-RU" altLang="ru-RU" sz="1738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8498" y="2189706"/>
            <a:ext cx="3447576" cy="15455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 пилотных региона</a:t>
            </a:r>
          </a:p>
          <a:p>
            <a:pPr defTabSz="1043056">
              <a:spcBef>
                <a:spcPct val="0"/>
              </a:spcBef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Москва, Московская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область и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Калужская области, Татарстан</a:t>
            </a:r>
          </a:p>
        </p:txBody>
      </p:sp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1492" y="4324778"/>
            <a:ext cx="364201" cy="5388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587326" y="2411489"/>
            <a:ext cx="3114785" cy="19698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Основные виды деятельности: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Перевозка пассажиров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Сдача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в аренду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квартир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Консультирование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Репетиторство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Маркетинга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и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реклама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88" y="2447439"/>
            <a:ext cx="514468" cy="698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miter lim="400000"/>
          </a:ln>
        </p:spPr>
      </p:pic>
      <p:sp>
        <p:nvSpPr>
          <p:cNvPr id="140" name="TextBox 139"/>
          <p:cNvSpPr txBox="1"/>
          <p:nvPr/>
        </p:nvSpPr>
        <p:spPr>
          <a:xfrm>
            <a:off x="4127017" y="4217132"/>
            <a:ext cx="3522682" cy="18898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1 января 2020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года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19 регионов, в том числе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РЕСПУБЛИКА БАШКОРТОСТАН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4681920" y="2454862"/>
            <a:ext cx="704140" cy="7405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6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063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3237931" y="188640"/>
            <a:ext cx="56965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7480" y="1524407"/>
            <a:ext cx="5696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Онлайн-регистрация</a:t>
            </a:r>
            <a:endParaRPr lang="ru-RU" dirty="0"/>
          </a:p>
          <a:p>
            <a:pPr lvl="0"/>
            <a:endParaRPr lang="ru-RU" dirty="0"/>
          </a:p>
          <a:p>
            <a:r>
              <a:rPr lang="ru-RU" dirty="0" smtClean="0"/>
              <a:t> Учет доходов</a:t>
            </a:r>
          </a:p>
          <a:p>
            <a:endParaRPr lang="ru-RU" dirty="0"/>
          </a:p>
          <a:p>
            <a:r>
              <a:rPr lang="ru-RU" dirty="0" smtClean="0"/>
              <a:t> Отправка </a:t>
            </a:r>
            <a:r>
              <a:rPr lang="ru-RU" dirty="0"/>
              <a:t>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Информирование о начисленном налоге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Уплата </a:t>
            </a:r>
            <a:r>
              <a:rPr lang="ru-RU" dirty="0"/>
              <a:t>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 smtClean="0"/>
              <a:t>агрегаторам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</a:t>
            </a:r>
            <a:r>
              <a:rPr lang="ru-RU" dirty="0" smtClean="0"/>
              <a:t>справок</a:t>
            </a:r>
          </a:p>
          <a:p>
            <a:pPr lvl="0"/>
            <a:endParaRPr lang="ru-RU" dirty="0"/>
          </a:p>
          <a:p>
            <a:r>
              <a:rPr lang="ru-RU" dirty="0"/>
              <a:t>Система оповещений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14" y="1524407"/>
            <a:ext cx="356648" cy="39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19" y="2056476"/>
            <a:ext cx="350331" cy="377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0" y="2673199"/>
            <a:ext cx="307936" cy="410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95" y="3241174"/>
            <a:ext cx="305168" cy="4068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33" y="3819321"/>
            <a:ext cx="327701" cy="4369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33" y="4333713"/>
            <a:ext cx="314062" cy="418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33" y="4874238"/>
            <a:ext cx="281738" cy="3756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31" y="5404306"/>
            <a:ext cx="281738" cy="3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 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Более подробная информация на официальном сайте ФНС России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https</a:t>
            </a:r>
            <a:r>
              <a:rPr lang="ru-RU" sz="5400" dirty="0" smtClean="0">
                <a:solidFill>
                  <a:srgbClr val="0070C0"/>
                </a:solidFill>
              </a:rPr>
              <a:t>://</a:t>
            </a:r>
            <a:r>
              <a:rPr lang="en-US" sz="5400" dirty="0" smtClean="0">
                <a:solidFill>
                  <a:srgbClr val="0070C0"/>
                </a:solidFill>
              </a:rPr>
              <a:t>npd.nalog.ru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qr-code САМОЗАНЯТЫЙ РЕГИСТРАЦ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3125" r="4145" b="7645"/>
          <a:stretch/>
        </p:blipFill>
        <p:spPr bwMode="auto">
          <a:xfrm>
            <a:off x="-1" y="260648"/>
            <a:ext cx="9309411" cy="64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5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5" y="918663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634" y="1834588"/>
            <a:ext cx="238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Удаленная работа через электронные площадки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30" y="918663"/>
            <a:ext cx="2422060" cy="9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3484" y="1854231"/>
            <a:ext cx="2391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Оказание </a:t>
            </a:r>
            <a:r>
              <a:rPr lang="ru-RU" dirty="0" smtClean="0"/>
              <a:t>парикмахерских и косметических услуг</a:t>
            </a:r>
            <a:endParaRPr lang="ru-RU" dirty="0"/>
          </a:p>
        </p:txBody>
      </p:sp>
      <p:pic>
        <p:nvPicPr>
          <p:cNvPr id="3077" name="Picture 5" descr="https://npd.nalog.ru/images/npd/npd-pic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34" y="954258"/>
            <a:ext cx="2402133" cy="9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016" y="1854231"/>
            <a:ext cx="245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Сдача квартиры в аренду посуточно или на долгий срок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8" y="2793534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945" y="342412"/>
            <a:ext cx="8425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84" y="2757918"/>
            <a:ext cx="2535921" cy="10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40" y="2793534"/>
            <a:ext cx="2404148" cy="9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4634" y="3799574"/>
            <a:ext cx="24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Услуги по перевозке пассажиров и грузов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3485" y="3689349"/>
            <a:ext cx="253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Продажа продукции собственного производства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3540" y="3755193"/>
            <a:ext cx="2469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Фото- и видеосъемка на заказ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4" y="4559139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1" y="4583624"/>
            <a:ext cx="2482977" cy="9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11" y="4559139"/>
            <a:ext cx="2544191" cy="1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6555" y="5489339"/>
            <a:ext cx="2516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мероприятий и праздников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95660" y="5552068"/>
            <a:ext cx="2551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Юридические консультации и ведение бухгалтерии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4711" y="5627838"/>
            <a:ext cx="2482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Строительные работы и ремонт 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5556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7278" y="332656"/>
            <a:ext cx="8055202" cy="29523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НАЛОГ НА ПРОФЕССИОНАЛЬНЫЙ ДОХОД –НАЛОГ ДЛЯ САМОЗАНЯТЫХ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37641" r="4957" b="30216"/>
          <a:stretch/>
        </p:blipFill>
        <p:spPr bwMode="auto">
          <a:xfrm>
            <a:off x="837278" y="2780928"/>
            <a:ext cx="6657347" cy="336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452577" y="485993"/>
            <a:ext cx="8149686" cy="5505876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53" y="332655"/>
            <a:ext cx="8005339" cy="1058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</a:t>
            </a:r>
            <a: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</a:t>
            </a:r>
            <a:b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мобильное приложение «мой налог»</a:t>
            </a:r>
            <a:b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Простота. Удобство. Минимум времени.</a:t>
            </a:r>
            <a:endParaRPr lang="ru-RU" sz="1800" i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94820" y="6173654"/>
            <a:ext cx="472736" cy="3442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ru-RU" sz="231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2310" dirty="0" smtClean="0">
                <a:solidFill>
                  <a:prstClr val="white"/>
                </a:solidFill>
              </a:rPr>
              <a:t>4</a:t>
            </a:r>
          </a:p>
          <a:p>
            <a:pPr>
              <a:defRPr/>
            </a:pPr>
            <a:endParaRPr lang="ru-RU" sz="231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1340245" y="1421357"/>
            <a:ext cx="3576954" cy="117777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/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Без визита в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налоговую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онлайн регистрация/снятие с учета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уплата налога, в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 помощью карты в приложении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1474857" y="4748467"/>
            <a:ext cx="3442341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статуса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ИП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доход подтверждается справкой из приложения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статус плательщика НПД подтверждается на сайте ФНС 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77818" y="2334278"/>
            <a:ext cx="2616143" cy="83460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кассы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чеко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5819524" y="1391385"/>
            <a:ext cx="2651637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отчетности</a:t>
            </a:r>
            <a:endParaRPr lang="en-US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чет доходов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89207" y="3354338"/>
            <a:ext cx="2616143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Открытый </a:t>
            </a:r>
            <a:r>
              <a:rPr lang="en-US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API</a:t>
            </a:r>
            <a:endParaRPr lang="ru-RU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возможна регистрация через банки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формирование чека площадками и банками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736052" y="4863716"/>
            <a:ext cx="285274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Взаимодействие с налоговыми органами 24/7</a:t>
            </a:r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805852" y="1505932"/>
            <a:ext cx="578473" cy="5426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38313" y="4752348"/>
            <a:ext cx="554368" cy="457100"/>
          </a:xfrm>
          <a:prstGeom prst="rect">
            <a:avLst/>
          </a:prstGeom>
          <a:noFill/>
          <a:ln w="3175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206809" y="1414296"/>
            <a:ext cx="517724" cy="563909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43" name="Линия"/>
          <p:cNvSpPr/>
          <p:nvPr/>
        </p:nvSpPr>
        <p:spPr>
          <a:xfrm flipH="1" flipV="1">
            <a:off x="5087805" y="1878209"/>
            <a:ext cx="489511" cy="400423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/>
            <a:endParaRPr sz="1539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5" name="Линия"/>
          <p:cNvSpPr/>
          <p:nvPr/>
        </p:nvSpPr>
        <p:spPr>
          <a:xfrm flipV="1">
            <a:off x="5094640" y="1889681"/>
            <a:ext cx="468881" cy="432779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10">
              <a:solidFill>
                <a:srgbClr val="FFFFFF"/>
              </a:solidFill>
              <a:latin typeface="Calibri"/>
              <a:sym typeface="Helvetica Neue Medium"/>
            </a:endParaRPr>
          </a:p>
        </p:txBody>
      </p:sp>
      <p:pic>
        <p:nvPicPr>
          <p:cNvPr id="49" name="Рисунок 81" descr="Кассовый аппарат">
            <a:extLst>
              <a:ext uri="{FF2B5EF4-FFF2-40B4-BE49-F238E27FC236}">
                <a16:creationId xmlns:a16="http://schemas.microsoft.com/office/drawing/2014/main" xmlns="" id="{825052DE-A151-4165-9B60-DE85803D3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4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002258" y="2451138"/>
            <a:ext cx="661871" cy="600277"/>
          </a:xfrm>
          <a:prstGeom prst="rect">
            <a:avLst/>
          </a:prstGeom>
        </p:spPr>
      </p:pic>
      <p:grpSp>
        <p:nvGrpSpPr>
          <p:cNvPr id="50" name="Группа"/>
          <p:cNvGrpSpPr/>
          <p:nvPr/>
        </p:nvGrpSpPr>
        <p:grpSpPr>
          <a:xfrm>
            <a:off x="5128052" y="2477391"/>
            <a:ext cx="423760" cy="529586"/>
            <a:chOff x="-3603353" y="550680"/>
            <a:chExt cx="892058" cy="895503"/>
          </a:xfrm>
        </p:grpSpPr>
        <p:sp>
          <p:nvSpPr>
            <p:cNvPr id="51" name="Линия"/>
            <p:cNvSpPr/>
            <p:nvPr/>
          </p:nvSpPr>
          <p:spPr>
            <a:xfrm flipV="1">
              <a:off x="-3603353" y="550680"/>
              <a:ext cx="892058" cy="861776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2" name="Линия"/>
            <p:cNvSpPr/>
            <p:nvPr/>
          </p:nvSpPr>
          <p:spPr>
            <a:xfrm flipH="1" flipV="1">
              <a:off x="-3472183" y="588071"/>
              <a:ext cx="754638" cy="858112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</p:grpSp>
      <p:pic>
        <p:nvPicPr>
          <p:cNvPr id="53" name="Изображение" descr="Изображение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051304" y="3371188"/>
            <a:ext cx="709276" cy="536299"/>
          </a:xfrm>
          <a:prstGeom prst="rect">
            <a:avLst/>
          </a:prstGeom>
          <a:noFill/>
          <a:ln w="3175">
            <a:miter lim="400000"/>
          </a:ln>
        </p:spPr>
      </p:pic>
      <p:grpSp>
        <p:nvGrpSpPr>
          <p:cNvPr id="54" name="Группа"/>
          <p:cNvGrpSpPr/>
          <p:nvPr/>
        </p:nvGrpSpPr>
        <p:grpSpPr>
          <a:xfrm>
            <a:off x="4982951" y="4694570"/>
            <a:ext cx="713962" cy="629672"/>
            <a:chOff x="0" y="123631"/>
            <a:chExt cx="619753" cy="619253"/>
          </a:xfrm>
        </p:grpSpPr>
        <p:pic>
          <p:nvPicPr>
            <p:cNvPr id="55" name="Изображение" descr="Изображение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0" y="123631"/>
              <a:ext cx="619753" cy="619253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56" name="24"/>
            <p:cNvSpPr txBox="1"/>
            <p:nvPr/>
          </p:nvSpPr>
          <p:spPr>
            <a:xfrm>
              <a:off x="71589" y="190232"/>
              <a:ext cx="302015" cy="3624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2580" tIns="32580" rIns="32580" bIns="32580" numCol="1" anchor="ctr">
              <a:spAutoFit/>
            </a:bodyPr>
            <a:lstStyle>
              <a:lvl1pPr algn="l" defTabSz="457200">
                <a:defRPr sz="2600" b="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24</a:t>
              </a:r>
            </a:p>
          </p:txBody>
        </p:sp>
      </p:grpSp>
      <p:sp>
        <p:nvSpPr>
          <p:cNvPr id="59" name="Ставка 4-6%, а не 13%"/>
          <p:cNvSpPr txBox="1"/>
          <p:nvPr/>
        </p:nvSpPr>
        <p:spPr>
          <a:xfrm>
            <a:off x="1646307" y="2817727"/>
            <a:ext cx="2670589" cy="582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5" tIns="41495" rIns="41495" bIns="41495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0">
                <a:latin typeface="Avenir Next"/>
                <a:ea typeface="Avenir Next"/>
                <a:cs typeface="Avenir Next"/>
              </a:defRPr>
            </a:lvl1pPr>
          </a:lstStyle>
          <a:p>
            <a:pPr defTabSz="1110052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900" dirty="0" err="1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Ставка</a:t>
            </a:r>
            <a:r>
              <a:rPr sz="1900" dirty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4-6</a:t>
            </a:r>
            <a:r>
              <a:rPr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%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от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выручки. без уплаты страховых взносов</a:t>
            </a:r>
            <a:endParaRPr sz="17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60" name="Группа"/>
          <p:cNvGrpSpPr/>
          <p:nvPr/>
        </p:nvGrpSpPr>
        <p:grpSpPr>
          <a:xfrm>
            <a:off x="749589" y="2560525"/>
            <a:ext cx="609351" cy="580075"/>
            <a:chOff x="-775387" y="-318352"/>
            <a:chExt cx="745037" cy="666211"/>
          </a:xfrm>
        </p:grpSpPr>
        <p:sp>
          <p:nvSpPr>
            <p:cNvPr id="61" name="%"/>
            <p:cNvSpPr txBox="1"/>
            <p:nvPr/>
          </p:nvSpPr>
          <p:spPr>
            <a:xfrm>
              <a:off x="-588285" y="-211059"/>
              <a:ext cx="260138" cy="5182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noAutofit/>
            </a:bodyPr>
            <a:lstStyle>
              <a:lvl1pPr defTabSz="457200">
                <a:defRPr sz="2900" b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pic>
          <p:nvPicPr>
            <p:cNvPr id="62" name="Изображение" descr="Изображение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775387" y="-318352"/>
              <a:ext cx="745037" cy="666211"/>
            </a:xfrm>
            <a:prstGeom prst="rect">
              <a:avLst/>
            </a:prstGeom>
            <a:noFill/>
            <a:ln w="3175">
              <a:miter lim="400000"/>
            </a:ln>
          </p:spPr>
        </p:pic>
      </p:grpSp>
      <p:grpSp>
        <p:nvGrpSpPr>
          <p:cNvPr id="63" name="Группа"/>
          <p:cNvGrpSpPr/>
          <p:nvPr/>
        </p:nvGrpSpPr>
        <p:grpSpPr>
          <a:xfrm>
            <a:off x="700454" y="3622317"/>
            <a:ext cx="631290" cy="647296"/>
            <a:chOff x="-29330" y="141"/>
            <a:chExt cx="567194" cy="882471"/>
          </a:xfrm>
        </p:grpSpPr>
        <p:pic>
          <p:nvPicPr>
            <p:cNvPr id="64" name="Изображение" descr="Изображение"/>
            <p:cNvPicPr>
              <a:picLocks noChangeAspect="1"/>
            </p:cNvPicPr>
            <p:nvPr/>
          </p:nvPicPr>
          <p:blipFill>
            <a:blip r:embed="rId27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65" name="₽"/>
            <p:cNvSpPr txBox="1"/>
            <p:nvPr/>
          </p:nvSpPr>
          <p:spPr>
            <a:xfrm>
              <a:off x="111212" y="350942"/>
              <a:ext cx="282091" cy="41261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539" dirty="0">
                  <a:solidFill>
                    <a:schemeClr val="accent6">
                      <a:lumMod val="75000"/>
                    </a:schemeClr>
                  </a:solidFill>
                </a:rPr>
                <a:t>₽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384325" y="3799352"/>
            <a:ext cx="3653056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Налоговый капитал на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развитие</a:t>
            </a:r>
          </a:p>
          <a:p>
            <a:pPr algn="ctr"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10 тыс. рублей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3854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b="1" dirty="0">
                <a:solidFill>
                  <a:srgbClr val="002060"/>
                </a:solidFill>
              </a:rPr>
              <a:t>Зачем становиться </a:t>
            </a:r>
            <a:r>
              <a:rPr lang="ru-RU" sz="3600" b="1" dirty="0" err="1">
                <a:solidFill>
                  <a:srgbClr val="002060"/>
                </a:solidFill>
              </a:rPr>
              <a:t>самозанятым</a:t>
            </a:r>
            <a:r>
              <a:rPr lang="ru-RU" sz="3600" b="1" dirty="0">
                <a:solidFill>
                  <a:srgbClr val="002060"/>
                </a:solidFill>
              </a:rPr>
              <a:t> гражданином?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80957"/>
              </p:ext>
            </p:extLst>
          </p:nvPr>
        </p:nvGraphicFramePr>
        <p:xfrm>
          <a:off x="539552" y="1268760"/>
          <a:ext cx="821925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72497819"/>
              </p:ext>
            </p:extLst>
          </p:nvPr>
        </p:nvGraphicFramePr>
        <p:xfrm>
          <a:off x="323528" y="2132856"/>
          <a:ext cx="856895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87319960"/>
              </p:ext>
            </p:extLst>
          </p:nvPr>
        </p:nvGraphicFramePr>
        <p:xfrm>
          <a:off x="539552" y="404664"/>
          <a:ext cx="820658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7992" y="836712"/>
            <a:ext cx="84612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05965"/>
                </a:solidFill>
                <a:latin typeface="Open Sans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Новый </a:t>
            </a:r>
            <a:r>
              <a:rPr lang="ru-RU" sz="2200" b="1" dirty="0" err="1" smtClean="0">
                <a:solidFill>
                  <a:srgbClr val="002060"/>
                </a:solidFill>
                <a:latin typeface="+mj-lt"/>
              </a:rPr>
              <a:t>спецрежим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могут применять физлица (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граждане России и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  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других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государств ЕАЭС)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 и индивидуальные предприниматели, у которых одновременно соблюдаются следующие условия: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2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    </a:t>
            </a:r>
            <a:r>
              <a:rPr lang="ru-RU" sz="3500" b="1" u="sng" dirty="0" smtClean="0">
                <a:solidFill>
                  <a:srgbClr val="002060"/>
                </a:solidFill>
              </a:rPr>
              <a:t>Место </a:t>
            </a:r>
            <a:r>
              <a:rPr lang="ru-RU" sz="3500" b="1" u="sng" dirty="0">
                <a:solidFill>
                  <a:srgbClr val="002060"/>
                </a:solidFill>
              </a:rPr>
              <a:t>ведения деятельности «</a:t>
            </a:r>
            <a:r>
              <a:rPr lang="ru-RU" sz="3500" b="1" u="sng" dirty="0" err="1">
                <a:solidFill>
                  <a:srgbClr val="002060"/>
                </a:solidFill>
              </a:rPr>
              <a:t>самозанятого</a:t>
            </a:r>
            <a:r>
              <a:rPr lang="ru-RU" sz="3500" b="1" u="sng" dirty="0" smtClean="0">
                <a:solidFill>
                  <a:srgbClr val="002060"/>
                </a:solidFill>
              </a:rPr>
              <a:t>»  это:</a:t>
            </a:r>
          </a:p>
          <a:p>
            <a:pPr marL="0" indent="0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место </a:t>
            </a:r>
            <a:r>
              <a:rPr lang="ru-RU" b="1" dirty="0">
                <a:solidFill>
                  <a:srgbClr val="002060"/>
                </a:solidFill>
              </a:rPr>
              <a:t>нахождения налогоплательщика при осуществлении деятельности. 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b="1" dirty="0" smtClean="0">
                <a:solidFill>
                  <a:srgbClr val="002060"/>
                </a:solidFill>
              </a:rPr>
              <a:t>место </a:t>
            </a:r>
            <a:r>
              <a:rPr lang="ru-RU" b="1" dirty="0">
                <a:solidFill>
                  <a:srgbClr val="002060"/>
                </a:solidFill>
              </a:rPr>
              <a:t>ведения указанной деятельности </a:t>
            </a:r>
            <a:r>
              <a:rPr lang="ru-RU" b="1" dirty="0" smtClean="0">
                <a:solidFill>
                  <a:srgbClr val="002060"/>
                </a:solidFill>
              </a:rPr>
              <a:t>может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определяться </a:t>
            </a:r>
            <a:r>
              <a:rPr lang="ru-RU" b="1" dirty="0">
                <a:solidFill>
                  <a:srgbClr val="002060"/>
                </a:solidFill>
              </a:rPr>
              <a:t>по выбору налогоплательщика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НПД</a:t>
            </a:r>
            <a:r>
              <a:rPr lang="ru-RU" b="1" dirty="0">
                <a:solidFill>
                  <a:srgbClr val="002060"/>
                </a:solidFill>
              </a:rPr>
              <a:t>: либо по месту нахождения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налогоплательщика </a:t>
            </a:r>
            <a:r>
              <a:rPr lang="ru-RU" b="1" dirty="0">
                <a:solidFill>
                  <a:srgbClr val="002060"/>
                </a:solidFill>
              </a:rPr>
              <a:t>НПД, либо по месту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нахождения </a:t>
            </a:r>
            <a:r>
              <a:rPr lang="ru-RU" b="1" dirty="0">
                <a:solidFill>
                  <a:srgbClr val="002060"/>
                </a:solidFill>
              </a:rPr>
              <a:t>покупателя </a:t>
            </a:r>
            <a:r>
              <a:rPr lang="ru-RU" b="1" dirty="0" smtClean="0">
                <a:solidFill>
                  <a:srgbClr val="002060"/>
                </a:solidFill>
              </a:rPr>
              <a:t>или заказчика </a:t>
            </a:r>
            <a:r>
              <a:rPr lang="ru-RU" dirty="0" smtClean="0">
                <a:solidFill>
                  <a:srgbClr val="C00000"/>
                </a:solidFill>
              </a:rPr>
              <a:t>(если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деятельность </a:t>
            </a:r>
            <a:r>
              <a:rPr lang="ru-RU" dirty="0">
                <a:solidFill>
                  <a:srgbClr val="C00000"/>
                </a:solidFill>
              </a:rPr>
              <a:t>ведется дистанционно, то есть без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непосредственного </a:t>
            </a:r>
            <a:r>
              <a:rPr lang="ru-RU" dirty="0">
                <a:solidFill>
                  <a:srgbClr val="C00000"/>
                </a:solidFill>
              </a:rPr>
              <a:t>контакта с покупателем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(</a:t>
            </a:r>
            <a:r>
              <a:rPr lang="ru-RU" dirty="0">
                <a:solidFill>
                  <a:srgbClr val="C00000"/>
                </a:solidFill>
              </a:rPr>
              <a:t>заказчиком), в том числе, через </a:t>
            </a:r>
            <a:r>
              <a:rPr lang="ru-RU" dirty="0" smtClean="0">
                <a:solidFill>
                  <a:srgbClr val="C00000"/>
                </a:solidFill>
              </a:rPr>
              <a:t>Интернет)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9521</TotalTime>
  <Words>768</Words>
  <Application>Microsoft Office PowerPoint</Application>
  <PresentationFormat>Экран (4:3)</PresentationFormat>
  <Paragraphs>176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НАЛОГ НА ПРОФЕССИОНАЛЬНЫЙ ДОХОД</vt:lpstr>
      <vt:lpstr>Презентация PowerPoint</vt:lpstr>
      <vt:lpstr>Презентация PowerPoint</vt:lpstr>
      <vt:lpstr>НАЛОГ НА ПРОФЕССИОНАЛЬНЫЙ ДОХОД –НАЛОГ ДЛЯ САМОЗАНЯТЫХ </vt:lpstr>
      <vt:lpstr>НАЛОГ НА ПРОФЕССИОНАЛЬНЫЙ ДОХОД  все взаимодействие через мобильное приложение «мой налог» Простота. Удобство. Минимум времени.</vt:lpstr>
      <vt:lpstr>Зачем становиться самозанятым гражданином?</vt:lpstr>
      <vt:lpstr>Презентация PowerPoint</vt:lpstr>
      <vt:lpstr>Презентация PowerPoint</vt:lpstr>
      <vt:lpstr>ограничения для применения спецрежима</vt:lpstr>
      <vt:lpstr>ДОХОДЫ, КОТОРЫЕ НЕ ПРИЗНАЮТСЯ ОБЪЕКТОМ НАЛОГООБЛОЖЕНИЯ:</vt:lpstr>
      <vt:lpstr>НАЛОГОВЫЕ СТАВКИ</vt:lpstr>
      <vt:lpstr>КАК СТАТЬ НАЛОГОПЛАТЕЛЬЩИКОМ НАЛОГА НА ПРОФЕССИОНАЛЬНЫЙ ДОХОД</vt:lpstr>
      <vt:lpstr> Способы регистрации: </vt:lpstr>
      <vt:lpstr>Презентация PowerPoint</vt:lpstr>
      <vt:lpstr>КОГДА надо передать сведения о доходах?</vt:lpstr>
      <vt:lpstr> РАСХОДЫ?</vt:lpstr>
      <vt:lpstr>КАК РАССЧИТАТЬ СУММУ НАЛОГА К УПЛАТЕ</vt:lpstr>
      <vt:lpstr>А ПЕНСИЯ???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Бадретдинова Залия Азифовна</cp:lastModifiedBy>
  <cp:revision>459</cp:revision>
  <cp:lastPrinted>2019-12-20T05:07:51Z</cp:lastPrinted>
  <dcterms:created xsi:type="dcterms:W3CDTF">2015-03-27T13:19:33Z</dcterms:created>
  <dcterms:modified xsi:type="dcterms:W3CDTF">2020-03-03T06:42:07Z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1773947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