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5" r:id="rId1"/>
  </p:sldMasterIdLst>
  <p:notesMasterIdLst>
    <p:notesMasterId r:id="rId16"/>
  </p:notesMasterIdLst>
  <p:sldIdLst>
    <p:sldId id="265" r:id="rId2"/>
    <p:sldId id="338" r:id="rId3"/>
    <p:sldId id="322" r:id="rId4"/>
    <p:sldId id="323" r:id="rId5"/>
    <p:sldId id="324" r:id="rId6"/>
    <p:sldId id="325" r:id="rId7"/>
    <p:sldId id="333" r:id="rId8"/>
    <p:sldId id="335" r:id="rId9"/>
    <p:sldId id="334" r:id="rId10"/>
    <p:sldId id="311" r:id="rId11"/>
    <p:sldId id="287" r:id="rId12"/>
    <p:sldId id="299" r:id="rId13"/>
    <p:sldId id="305" r:id="rId14"/>
    <p:sldId id="318" r:id="rId1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DBC"/>
    <a:srgbClr val="5EC2AF"/>
    <a:srgbClr val="CCC0CE"/>
    <a:srgbClr val="BF9897"/>
    <a:srgbClr val="556147"/>
    <a:srgbClr val="4999F9"/>
    <a:srgbClr val="E5FC5E"/>
    <a:srgbClr val="AF0D24"/>
    <a:srgbClr val="054A9D"/>
    <a:srgbClr val="E88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6471035916079"/>
          <c:y val="8.1030450647181229E-2"/>
          <c:w val="0.72133196733308202"/>
          <c:h val="0.80534673423108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69767117330821E-3"/>
                  <c:y val="6.881359228149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C1-48E7-85A8-D99DF6F75C97}"/>
                </c:ext>
              </c:extLst>
            </c:dLbl>
            <c:dLbl>
              <c:idx val="1"/>
              <c:layout>
                <c:manualLayout>
                  <c:x val="-1.4869888475836479E-3"/>
                  <c:y val="6.3317669464890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C1-48E7-85A8-D99DF6F75C97}"/>
                </c:ext>
              </c:extLst>
            </c:dLbl>
            <c:dLbl>
              <c:idx val="2"/>
              <c:layout>
                <c:manualLayout>
                  <c:x val="0"/>
                  <c:y val="7.54941443619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C1-48E7-85A8-D99DF6F75C97}"/>
                </c:ext>
              </c:extLst>
            </c:dLbl>
            <c:dLbl>
              <c:idx val="3"/>
              <c:layout>
                <c:manualLayout>
                  <c:x val="-2.9739776951672892E-3"/>
                  <c:y val="0.16316476362106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C1-48E7-85A8-D99DF6F75C97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2021</c:v>
                </c:pt>
                <c:pt idx="1">
                  <c:v>Прогноз 2022</c:v>
                </c:pt>
                <c:pt idx="2">
                  <c:v>Прогноз 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136950</c:v>
                </c:pt>
                <c:pt idx="1">
                  <c:v>147634</c:v>
                </c:pt>
                <c:pt idx="2">
                  <c:v>150420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1-48E7-85A8-D99DF6F75C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4349442379182153E-3"/>
                  <c:y val="0.19578459326842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C1-48E7-85A8-D99DF6F75C97}"/>
                </c:ext>
              </c:extLst>
            </c:dLbl>
            <c:dLbl>
              <c:idx val="1"/>
              <c:layout>
                <c:manualLayout>
                  <c:x val="-2.9739776951672892E-3"/>
                  <c:y val="0.20658511432655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C1-48E7-85A8-D99DF6F75C97}"/>
                </c:ext>
              </c:extLst>
            </c:dLbl>
            <c:dLbl>
              <c:idx val="2"/>
              <c:layout>
                <c:manualLayout>
                  <c:x val="0"/>
                  <c:y val="0.19842745141203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C1-48E7-85A8-D99DF6F75C97}"/>
                </c:ext>
              </c:extLst>
            </c:dLbl>
            <c:dLbl>
              <c:idx val="3"/>
              <c:layout>
                <c:manualLayout>
                  <c:x val="4.4609665427509304E-3"/>
                  <c:y val="0.31478642079519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C1-48E7-85A8-D99DF6F75C97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2021</c:v>
                </c:pt>
                <c:pt idx="1">
                  <c:v>Прогноз 2022</c:v>
                </c:pt>
                <c:pt idx="2">
                  <c:v>Прогноз 2023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136950</c:v>
                </c:pt>
                <c:pt idx="1">
                  <c:v>147634</c:v>
                </c:pt>
                <c:pt idx="2">
                  <c:v>150420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C1-48E7-85A8-D99DF6F75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582528"/>
        <c:axId val="398584064"/>
      </c:barChart>
      <c:catAx>
        <c:axId val="39858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8584064"/>
        <c:crosses val="autoZero"/>
        <c:auto val="1"/>
        <c:lblAlgn val="ctr"/>
        <c:lblOffset val="100"/>
        <c:noMultiLvlLbl val="0"/>
      </c:catAx>
      <c:valAx>
        <c:axId val="3985840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98582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879394674001394"/>
          <c:y val="0.12741029478799906"/>
          <c:w val="0.42712275094441665"/>
          <c:h val="0.822447390051218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2021 год</c:v>
                </c:pt>
                <c:pt idx="1">
                  <c:v>прогноз на 2022 год</c:v>
                </c:pt>
                <c:pt idx="2">
                  <c:v>прогноз на 2023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117158.9</c:v>
                </c:pt>
                <c:pt idx="1">
                  <c:v>127846</c:v>
                </c:pt>
                <c:pt idx="2">
                  <c:v>130533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D-44E3-9E0A-AA80E69832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2021 год</c:v>
                </c:pt>
                <c:pt idx="1">
                  <c:v>прогноз на 2022 год</c:v>
                </c:pt>
                <c:pt idx="2">
                  <c:v>прогноз на 2023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19791.099999999999</c:v>
                </c:pt>
                <c:pt idx="1">
                  <c:v>19788</c:v>
                </c:pt>
                <c:pt idx="2">
                  <c:v>19887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44E3-9E0A-AA80E6983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818560"/>
        <c:axId val="144820096"/>
      </c:barChart>
      <c:catAx>
        <c:axId val="1448185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4820096"/>
        <c:crosses val="autoZero"/>
        <c:auto val="1"/>
        <c:lblAlgn val="ctr"/>
        <c:lblOffset val="100"/>
        <c:noMultiLvlLbl val="0"/>
      </c:catAx>
      <c:valAx>
        <c:axId val="144820096"/>
        <c:scaling>
          <c:orientation val="minMax"/>
        </c:scaling>
        <c:delete val="0"/>
        <c:axPos val="t"/>
        <c:majorGridlines/>
        <c:numFmt formatCode="#,##0.00" sourceLinked="1"/>
        <c:majorTickMark val="out"/>
        <c:minorTickMark val="none"/>
        <c:tickLblPos val="nextTo"/>
        <c:crossAx val="144818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2021 год</c:v>
                </c:pt>
                <c:pt idx="1">
                  <c:v>прогноз на 2022 год</c:v>
                </c:pt>
                <c:pt idx="2">
                  <c:v>прогноз на 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47.778021175611535</c:v>
                </c:pt>
                <c:pt idx="1">
                  <c:v>50.816884999390389</c:v>
                </c:pt>
                <c:pt idx="2">
                  <c:v>50.714000797766253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6-42BD-B907-32F925C08A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5561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2021 год</c:v>
                </c:pt>
                <c:pt idx="1">
                  <c:v>прогноз на 2022 год</c:v>
                </c:pt>
                <c:pt idx="2">
                  <c:v>прогноз на 2023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3.8100766703176339</c:v>
                </c:pt>
                <c:pt idx="1">
                  <c:v>3.5337388406464636</c:v>
                </c:pt>
                <c:pt idx="2">
                  <c:v>3.5719984044674913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6-42BD-B907-32F925C08A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 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2021 год</c:v>
                </c:pt>
                <c:pt idx="1">
                  <c:v>прогноз на 2022 год</c:v>
                </c:pt>
                <c:pt idx="2">
                  <c:v>прогноз на 2023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8.5844468784227814</c:v>
                </c:pt>
                <c:pt idx="1">
                  <c:v>7.925003725429101</c:v>
                </c:pt>
                <c:pt idx="2">
                  <c:v>7.8447015024597793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6-42BD-B907-32F925C08A8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2021 год</c:v>
                </c:pt>
                <c:pt idx="1">
                  <c:v>прогноз на 2022 год</c:v>
                </c:pt>
                <c:pt idx="2">
                  <c:v>прогноз на 2023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25.349835706462208</c:v>
                </c:pt>
                <c:pt idx="1">
                  <c:v>24.296571250524948</c:v>
                </c:pt>
                <c:pt idx="2">
                  <c:v>24.624385055178834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D6-42BD-B907-32F925C08A8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343938242428421E-2"/>
                  <c:y val="9.6095423512204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D6-42BD-B907-32F925C08A87}"/>
                </c:ext>
              </c:extLst>
            </c:dLbl>
            <c:dLbl>
              <c:idx val="1"/>
              <c:layout>
                <c:manualLayout>
                  <c:x val="1.4453262901004415E-2"/>
                  <c:y val="-7.2071567634153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D6-42BD-B907-32F925C08A87}"/>
                </c:ext>
              </c:extLst>
            </c:dLbl>
            <c:dLbl>
              <c:idx val="2"/>
              <c:layout>
                <c:manualLayout>
                  <c:x val="1.44533767071202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D6-42BD-B907-32F925C08A87}"/>
                </c:ext>
              </c:extLst>
            </c:dLbl>
            <c:dLbl>
              <c:idx val="3"/>
              <c:layout>
                <c:manualLayout>
                  <c:x val="1.4453376707120189E-2"/>
                  <c:y val="4.8047711756102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D6-42BD-B907-32F925C08A87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2021 год</c:v>
                </c:pt>
                <c:pt idx="1">
                  <c:v>прогноз на 2022 год</c:v>
                </c:pt>
                <c:pt idx="2">
                  <c:v>прогноз на 2023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10.814238773274919</c:v>
                </c:pt>
                <c:pt idx="1">
                  <c:v>10.02885514176951</c:v>
                </c:pt>
                <c:pt idx="2">
                  <c:v>9.8464299960111692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D6-42BD-B907-32F925C08A8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продажи муниципального имущества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прогноз на 2021 год</c:v>
                </c:pt>
                <c:pt idx="1">
                  <c:v>прогноз на 2022 год</c:v>
                </c:pt>
                <c:pt idx="2">
                  <c:v>прогноз на 2023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3.309967141292443</c:v>
                </c:pt>
                <c:pt idx="1">
                  <c:v>3.0711082812902175</c:v>
                </c:pt>
                <c:pt idx="2">
                  <c:v>3.0767185214732082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D6-42BD-B907-32F925C08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5002496"/>
        <c:axId val="145004032"/>
      </c:barChart>
      <c:catAx>
        <c:axId val="1450024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5004032"/>
        <c:crosses val="autoZero"/>
        <c:auto val="1"/>
        <c:lblAlgn val="ctr"/>
        <c:lblOffset val="100"/>
        <c:noMultiLvlLbl val="0"/>
      </c:catAx>
      <c:valAx>
        <c:axId val="145004032"/>
        <c:scaling>
          <c:orientation val="minMax"/>
        </c:scaling>
        <c:delete val="0"/>
        <c:axPos val="b"/>
        <c:majorGridlines/>
        <c:numFmt formatCode="0.0" sourceLinked="1"/>
        <c:majorTickMark val="none"/>
        <c:minorTickMark val="none"/>
        <c:tickLblPos val="nextTo"/>
        <c:crossAx val="1450024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08485110473923E-2"/>
          <c:y val="3.3766095649470702E-2"/>
          <c:w val="0.54689120019208715"/>
          <c:h val="0.942857376593207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Дорожное хозяйство </c:v>
                </c:pt>
                <c:pt idx="1">
                  <c:v>Коммунальное хозяйство</c:v>
                </c:pt>
                <c:pt idx="2">
                  <c:v>Жилищное хозяйство</c:v>
                </c:pt>
                <c:pt idx="3">
                  <c:v>Поддержка малого и среднего предпринимательства </c:v>
                </c:pt>
                <c:pt idx="4">
                  <c:v>Другие вопросы в области национальной экономики</c:v>
                </c:pt>
                <c:pt idx="5">
                  <c:v>Благоустройство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5217.8999999999996</c:v>
                </c:pt>
                <c:pt idx="1">
                  <c:v>2400</c:v>
                </c:pt>
                <c:pt idx="2">
                  <c:v>3100</c:v>
                </c:pt>
                <c:pt idx="3" formatCode="0.0">
                  <c:v>500</c:v>
                </c:pt>
                <c:pt idx="4" formatCode="0.0">
                  <c:v>1500</c:v>
                </c:pt>
                <c:pt idx="5" formatCode="0.0">
                  <c:v>19282.3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28-43F4-8792-25C70F64F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1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5756"/>
            <a:ext cx="5487041" cy="447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313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F9CC00-75AD-4E24-A29F-5C0606E21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B908E-B975-46CC-A421-CB5ACFBB6E9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9CC00-75AD-4E24-A29F-5C0606E216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42EE0-751B-4DF3-BF39-B9BEEE18E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AA75-C7F4-437D-94D2-880D64DD4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BF65-2EAB-4760-95AA-7D97C0D382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4CFBD-DB38-491C-BBBB-0A9B44D09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BF6B-DAF0-46C4-B086-178A7177B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DB2A1-D49D-4679-8DF6-77BC95D82E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F0B3E-26C5-4F95-B027-3E06AF7B4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7369-2E34-4672-832B-81956D97EF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4DB62-57A2-468A-AC08-1721C66439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6FDEA-5B86-4D41-9FB4-F94B87C09C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5B7B8-A7FD-4F62-B5B8-F74DC870B5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99014-BEEE-4EDA-B918-80B1AD8701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D7D3C3-F6F8-4836-8040-38BE1E99E1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http://bazrb.ru/sites/bazrb.ru/files/imagecache/watermarked/Produkciya.jp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8786874" cy="988996"/>
          </a:xfrm>
          <a:prstGeom prst="rect">
            <a:avLst/>
          </a:prstGeom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1124744"/>
            <a:ext cx="89297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 Совета городского поселения город Благовещенск муниципального района Благовещенский район Республики Башкортостан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бюджете муниципального района Благовещенский район Республики Башкортостан на 2021 год и на плановый период 2022 и 2023 годов»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1"/>
            <a:ext cx="8858312" cy="105726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параметры бюджета городского поселения город Благовещенск муниципального района Благовещенский район на 202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годов, </a:t>
            </a:r>
            <a:r>
              <a:rPr lang="ru-RU" sz="2800" b="1" dirty="0">
                <a:latin typeface="+mn-lt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00112067"/>
              </p:ext>
            </p:extLst>
          </p:nvPr>
        </p:nvGraphicFramePr>
        <p:xfrm>
          <a:off x="142844" y="1357298"/>
          <a:ext cx="8699531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44" y="214290"/>
            <a:ext cx="8858311" cy="100013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доходной части проекта бюджета городского поселения город Благовещенск муниципального района Благовещенский район на 202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1AAD8-00AC-41E7-A7A2-121613095A3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563680"/>
              </p:ext>
            </p:extLst>
          </p:nvPr>
        </p:nvGraphicFramePr>
        <p:xfrm>
          <a:off x="214282" y="1285860"/>
          <a:ext cx="8715436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515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бюджета городского поселения город Благовещенск 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района Благовещенский район на 2021 год и на плановый период 2022 и 2023 годов, %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985985"/>
              </p:ext>
            </p:extLst>
          </p:nvPr>
        </p:nvGraphicFramePr>
        <p:xfrm>
          <a:off x="214282" y="1142984"/>
          <a:ext cx="878687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BF6B-DAF0-46C4-B086-178A7177BFD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4836" cy="64294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+mn-lt"/>
                <a:cs typeface="Times New Roman" pitchFamily="18" charset="0"/>
              </a:rPr>
              <a:t>Инфраструктура </a:t>
            </a:r>
            <a:r>
              <a:rPr lang="ru-RU" sz="2700" b="1" dirty="0">
                <a:latin typeface="+mn-lt"/>
              </a:rPr>
              <a:t>экономики и поддержки экономического роста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2021 год,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4CFBD-DB38-491C-BBBB-0A9B44D0910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87802018"/>
              </p:ext>
            </p:extLst>
          </p:nvPr>
        </p:nvGraphicFramePr>
        <p:xfrm>
          <a:off x="214282" y="1142984"/>
          <a:ext cx="871543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214546" y="3143248"/>
            <a:ext cx="1571636" cy="1500198"/>
          </a:xfrm>
          <a:prstGeom prst="roundRect">
            <a:avLst>
              <a:gd name="adj" fmla="val 63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5984" y="357187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n-lt"/>
              </a:rPr>
              <a:t>23,3</a:t>
            </a:r>
            <a:r>
              <a:rPr lang="ru-RU" sz="3200" b="1" dirty="0">
                <a:latin typeface="+mn-lt"/>
                <a:cs typeface="Times New Roman" pitchFamily="18" charset="0"/>
              </a:rPr>
              <a:t>%</a:t>
            </a:r>
          </a:p>
        </p:txBody>
      </p:sp>
      <p:sp>
        <p:nvSpPr>
          <p:cNvPr id="8" name="object 177"/>
          <p:cNvSpPr/>
          <p:nvPr/>
        </p:nvSpPr>
        <p:spPr>
          <a:xfrm>
            <a:off x="214282" y="285728"/>
            <a:ext cx="785818" cy="642942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0"/>
          <p:cNvSpPr/>
          <p:nvPr/>
        </p:nvSpPr>
        <p:spPr>
          <a:xfrm>
            <a:off x="142844" y="1214422"/>
            <a:ext cx="784097" cy="571505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67753"/>
              </p:ext>
            </p:extLst>
          </p:nvPr>
        </p:nvGraphicFramePr>
        <p:xfrm>
          <a:off x="890754" y="1375926"/>
          <a:ext cx="8145742" cy="4861386"/>
        </p:xfrm>
        <a:graphic>
          <a:graphicData uri="http://schemas.openxmlformats.org/drawingml/2006/table">
            <a:tbl>
              <a:tblPr lastCol="1" bandRow="1">
                <a:tableStyleId>{C4B1156A-380E-4F78-BDF5-A606A8083BF9}</a:tableStyleId>
              </a:tblPr>
              <a:tblGrid>
                <a:gridCol w="389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820">
                <a:tc rowSpan="2">
                  <a:txBody>
                    <a:bodyPr/>
                    <a:lstStyle/>
                    <a:p>
                      <a:pPr marL="307975" marR="30797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</a:rPr>
                        <a:t>Наименование показателя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</a:rPr>
                        <a:t>Проект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26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</a:rPr>
                        <a:t>2021 год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marL="88265" algn="ctr"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latin typeface="+mn-lt"/>
                        </a:rPr>
                        <a:t>2022 год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marL="88265" algn="ctr"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latin typeface="+mn-lt"/>
                        </a:rPr>
                        <a:t>2023 год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81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</a:rPr>
                        <a:t>Объем расходов,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136 950,00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147 634,00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150 420,00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98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</a:rPr>
                        <a:t>в том числе: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81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latin typeface="+mn-lt"/>
                        </a:rPr>
                        <a:t>Общегосударственные </a:t>
                      </a:r>
                      <a:r>
                        <a:rPr lang="ru-RU" sz="1400" b="1" dirty="0">
                          <a:latin typeface="+mn-lt"/>
                        </a:rPr>
                        <a:t>вопросы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17 027,00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18 176,00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18 533,00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5 601,00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5 795,00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</a:rPr>
                        <a:t>Национальная экономика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3 645,00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3 645,00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3 645,00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</a:rPr>
                        <a:t>Жилищно-коммунальное хозяйство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24 782,30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36 620,10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35 219,00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681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</a:rPr>
                        <a:t>Охрана окружающей среды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681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latin typeface="+mn-lt"/>
                        </a:rPr>
                        <a:t>Средства массовой </a:t>
                      </a:r>
                      <a:r>
                        <a:rPr lang="ru-RU" sz="1400" b="1" dirty="0">
                          <a:latin typeface="+mn-lt"/>
                        </a:rPr>
                        <a:t>информации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9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</a:rPr>
                        <a:t>Межбюджетные трансферты общего характера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81 169,80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75 350,00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75 350,00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9681">
                <a:tc>
                  <a:txBody>
                    <a:bodyPr/>
                    <a:lstStyle/>
                    <a:p>
                      <a:pPr marL="3175" marR="27305"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latin typeface="+mn-lt"/>
                        </a:rPr>
                        <a:t>Условно утвержденные </a:t>
                      </a:r>
                      <a:r>
                        <a:rPr lang="ru-RU" sz="1400" b="1" dirty="0">
                          <a:latin typeface="+mn-lt"/>
                        </a:rPr>
                        <a:t>расходы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803" marR="17803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3 690,90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7 521,00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object 39"/>
          <p:cNvSpPr txBox="1"/>
          <p:nvPr/>
        </p:nvSpPr>
        <p:spPr>
          <a:xfrm>
            <a:off x="214282" y="142852"/>
            <a:ext cx="8715436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spc="-25" dirty="0" err="1">
                <a:latin typeface="+mn-lt"/>
                <a:cs typeface="Arial"/>
              </a:rPr>
              <a:t>Расходы</a:t>
            </a:r>
            <a:r>
              <a:rPr b="1" spc="-25" dirty="0">
                <a:latin typeface="+mn-lt"/>
                <a:cs typeface="Arial"/>
              </a:rPr>
              <a:t> </a:t>
            </a:r>
            <a:r>
              <a:rPr b="1" spc="-20" dirty="0" err="1">
                <a:latin typeface="+mn-lt"/>
                <a:cs typeface="Arial"/>
              </a:rPr>
              <a:t>бюджета</a:t>
            </a:r>
            <a:r>
              <a:rPr lang="ru-RU" b="1" spc="-20" dirty="0">
                <a:latin typeface="+mn-lt"/>
                <a:cs typeface="Arial"/>
              </a:rPr>
              <a:t> городского поселения город Благовещенск </a:t>
            </a:r>
            <a:r>
              <a:rPr b="1" spc="-20" dirty="0">
                <a:latin typeface="+mn-lt"/>
                <a:cs typeface="Arial"/>
              </a:rPr>
              <a:t> </a:t>
            </a:r>
            <a:r>
              <a:rPr lang="ru-RU" b="1" spc="-20" dirty="0">
                <a:latin typeface="+mn-lt"/>
                <a:cs typeface="Arial"/>
              </a:rPr>
              <a:t>муниципального района Благовещенский район </a:t>
            </a:r>
            <a:r>
              <a:rPr b="1" spc="-20" dirty="0" err="1">
                <a:latin typeface="+mn-lt"/>
                <a:cs typeface="Arial"/>
              </a:rPr>
              <a:t>Республики</a:t>
            </a:r>
            <a:r>
              <a:rPr b="1" spc="-20" dirty="0">
                <a:latin typeface="+mn-lt"/>
                <a:cs typeface="Arial"/>
              </a:rPr>
              <a:t> </a:t>
            </a:r>
            <a:r>
              <a:rPr b="1" spc="-15" dirty="0" err="1">
                <a:latin typeface="+mn-lt"/>
                <a:cs typeface="Arial"/>
              </a:rPr>
              <a:t>Башкортостан</a:t>
            </a:r>
            <a:r>
              <a:rPr lang="ru-RU" b="1" spc="-15" dirty="0">
                <a:latin typeface="+mn-lt"/>
                <a:cs typeface="Arial"/>
              </a:rPr>
              <a:t> в разрезе отраслей на 2021-2023 годы</a:t>
            </a:r>
            <a:r>
              <a:rPr b="1" spc="-15" dirty="0">
                <a:latin typeface="+mn-lt"/>
                <a:cs typeface="Arial"/>
              </a:rPr>
              <a:t>, </a:t>
            </a:r>
            <a:r>
              <a:rPr lang="ru-RU" b="1" spc="-5" dirty="0">
                <a:latin typeface="+mn-lt"/>
                <a:cs typeface="Arial"/>
              </a:rPr>
              <a:t>тыс.</a:t>
            </a:r>
            <a:r>
              <a:rPr b="1" spc="265" dirty="0">
                <a:latin typeface="+mn-lt"/>
                <a:cs typeface="Arial"/>
              </a:rPr>
              <a:t> </a:t>
            </a:r>
            <a:r>
              <a:rPr b="1" spc="-15" dirty="0" err="1">
                <a:latin typeface="+mn-lt"/>
                <a:cs typeface="Arial"/>
              </a:rPr>
              <a:t>рублей</a:t>
            </a:r>
            <a:endParaRPr dirty="0">
              <a:latin typeface="+mn-lt"/>
              <a:cs typeface="Arial"/>
            </a:endParaRPr>
          </a:p>
        </p:txBody>
      </p:sp>
      <p:sp>
        <p:nvSpPr>
          <p:cNvPr id="9" name="object 177"/>
          <p:cNvSpPr/>
          <p:nvPr/>
        </p:nvSpPr>
        <p:spPr>
          <a:xfrm>
            <a:off x="340709" y="3774172"/>
            <a:ext cx="500066" cy="32147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3"/>
          <p:cNvSpPr/>
          <p:nvPr/>
        </p:nvSpPr>
        <p:spPr>
          <a:xfrm>
            <a:off x="354872" y="2798388"/>
            <a:ext cx="461962" cy="392048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41"/>
          <p:cNvSpPr/>
          <p:nvPr/>
        </p:nvSpPr>
        <p:spPr>
          <a:xfrm>
            <a:off x="323484" y="3382993"/>
            <a:ext cx="471106" cy="285751"/>
          </a:xfrm>
          <a:prstGeom prst="rect">
            <a:avLst/>
          </a:prstGeom>
          <a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0"/>
          <p:cNvSpPr/>
          <p:nvPr/>
        </p:nvSpPr>
        <p:spPr>
          <a:xfrm>
            <a:off x="337200" y="4247951"/>
            <a:ext cx="457390" cy="314514"/>
          </a:xfrm>
          <a:prstGeom prst="rect">
            <a:avLst/>
          </a:prstGeom>
          <a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365962" y="4643830"/>
            <a:ext cx="428628" cy="285752"/>
          </a:xfrm>
          <a:prstGeom prst="rect">
            <a:avLst/>
          </a:prstGeom>
          <a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8"/>
          <p:cNvSpPr/>
          <p:nvPr/>
        </p:nvSpPr>
        <p:spPr>
          <a:xfrm>
            <a:off x="347281" y="5048041"/>
            <a:ext cx="460438" cy="285752"/>
          </a:xfrm>
          <a:prstGeom prst="rect">
            <a:avLst/>
          </a:prstGeom>
          <a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14"/>
          <p:cNvSpPr/>
          <p:nvPr/>
        </p:nvSpPr>
        <p:spPr>
          <a:xfrm>
            <a:off x="359751" y="5867569"/>
            <a:ext cx="447968" cy="288032"/>
          </a:xfrm>
          <a:prstGeom prst="rect">
            <a:avLst/>
          </a:prstGeom>
          <a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5"/>
          <p:cNvSpPr/>
          <p:nvPr/>
        </p:nvSpPr>
        <p:spPr>
          <a:xfrm>
            <a:off x="371539" y="5405232"/>
            <a:ext cx="428628" cy="357190"/>
          </a:xfrm>
          <a:prstGeom prst="rect">
            <a:avLst/>
          </a:prstGeom>
          <a:blipFill>
            <a:blip r:embed="rId1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981200" y="1600200"/>
            <a:ext cx="70104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" indent="368300" algn="ctr">
              <a:lnSpc>
                <a:spcPts val="1925"/>
              </a:lnSpc>
              <a:spcBef>
                <a:spcPts val="1675"/>
              </a:spcBef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города Благовещенск!</a:t>
            </a:r>
          </a:p>
          <a:p>
            <a:pPr marL="25400" indent="368300" algn="ctr">
              <a:lnSpc>
                <a:spcPts val="1925"/>
              </a:lnSpc>
              <a:spcBef>
                <a:spcPts val="1675"/>
              </a:spcBef>
            </a:pPr>
            <a:r>
              <a:rPr lang="ru-RU" sz="1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25400" indent="368300" algn="ctr">
              <a:lnSpc>
                <a:spcPts val="1925"/>
              </a:lnSpc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 настоящее время обеспечение открытости и прозрачности бюджетного процесса является одним из ключевых направлений деятельности органов местного самоуправления.</a:t>
            </a:r>
            <a:endParaRPr lang="en-US" sz="1800" b="1" i="1" dirty="0">
              <a:latin typeface="Arial Rounded MT Bold" pitchFamily="34" charset="0"/>
              <a:cs typeface="Times New Roman" pitchFamily="18" charset="0"/>
            </a:endParaRPr>
          </a:p>
          <a:p>
            <a:pPr marL="25400" indent="368300" algn="ctr">
              <a:lnSpc>
                <a:spcPts val="1925"/>
              </a:lnSpc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Мы надеемся, что данная информация послужит обеспечению роста интереса граждан к вопросам расходования средств. Только при наличии у граждан возможности высказать свое мнение, можно рассчитывать на то, что население будет активно участвовать в бюджетном процессе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1C3CA-E071-49B6-9F7E-B53C2C13B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76872"/>
            <a:ext cx="1428750" cy="1885950"/>
          </a:xfrm>
          <a:prstGeom prst="rect">
            <a:avLst/>
          </a:prstGeom>
        </p:spPr>
      </p:pic>
      <p:pic>
        <p:nvPicPr>
          <p:cNvPr id="4" name="Picture 7" descr="blagovk">
            <a:extLst>
              <a:ext uri="{FF2B5EF4-FFF2-40B4-BE49-F238E27FC236}">
                <a16:creationId xmlns:a16="http://schemas.microsoft.com/office/drawing/2014/main" id="{7DF2E025-3C51-400C-85EB-87642A30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9738" y="0"/>
            <a:ext cx="11160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429684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42968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42968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429684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429684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429684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429684" cy="3571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9096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86" name="Рисунок 5" descr="C:\Users\User\Desktop\Ната\фотки на аватарки и тп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0738" y="0"/>
            <a:ext cx="7032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253" y="1355891"/>
            <a:ext cx="2401631" cy="1355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88218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91520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  <a:p>
            <a:pPr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140" y="4319918"/>
            <a:ext cx="2431547" cy="130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759200" y="2409825"/>
            <a:ext cx="917575" cy="809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67375" y="2578100"/>
            <a:ext cx="0" cy="881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1363" y="2500313"/>
            <a:ext cx="968375" cy="808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761471" y="4582156"/>
            <a:ext cx="1942297" cy="159492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013" y="5262563"/>
            <a:ext cx="2058987" cy="1595437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24675" y="5005388"/>
            <a:ext cx="2052638" cy="1595437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600" y="2835275"/>
            <a:ext cx="34020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pPr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5" y="5927725"/>
            <a:ext cx="2817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pPr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4100611" y="964573"/>
            <a:ext cx="3796958" cy="6527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cap="all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i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7" name="Рисунок 20" descr="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1450" y="3244850"/>
            <a:ext cx="210661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Рисунок 22" descr="67370541-ED55-4951-9CD5-30AE3421570B_w1200_r1_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3175" y="3522663"/>
            <a:ext cx="1263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Рисунок 25" descr="blagovar_gerbbi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3488" y="3468688"/>
            <a:ext cx="892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Рисунок 5" descr="C:\Users\User\Desktop\Ната\фотки на аватарки и тп\unnam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0738" y="0"/>
            <a:ext cx="7032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561263" cy="503238"/>
          </a:xfrm>
        </p:spPr>
        <p:txBody>
          <a:bodyPr rtlCol="0">
            <a:normAutofit fontScale="90000"/>
          </a:bodyPr>
          <a:lstStyle/>
          <a:p>
            <a:pPr marL="182880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БЛАГОВЕЩЕНСКИЙ РАЙОН СЕГОДНЯ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24368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3352800" y="914400"/>
            <a:ext cx="4618038" cy="720725"/>
          </a:xfrm>
          <a:prstGeom prst="roundRect">
            <a:avLst>
              <a:gd name="adj" fmla="val 2931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1400" b="1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48563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latin typeface="Times New Roman" pitchFamily="18" charset="0"/>
                <a:cs typeface="Arial" pitchFamily="34" charset="0"/>
              </a:rPr>
              <a:t>человек, из них 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Arial" pitchFamily="34" charset="0"/>
              </a:rPr>
              <a:t>в г. Благовещенск проживает – </a:t>
            </a:r>
            <a:r>
              <a:rPr lang="ru-RU" sz="1400" b="1" dirty="0">
                <a:solidFill>
                  <a:srgbClr val="C00000"/>
                </a:solidFill>
              </a:rPr>
              <a:t>34767</a:t>
            </a:r>
            <a:r>
              <a:rPr lang="ru-RU" sz="1400" dirty="0"/>
              <a:t> </a:t>
            </a:r>
            <a:r>
              <a:rPr lang="ru-RU" sz="1400" b="1" dirty="0">
                <a:latin typeface="Times New Roman" pitchFamily="18" charset="0"/>
                <a:cs typeface="Arial" pitchFamily="34" charset="0"/>
              </a:rPr>
              <a:t>чел.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Arial" pitchFamily="34" charset="0"/>
              </a:rPr>
              <a:t>в сельской местности проживает –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13796 </a:t>
            </a:r>
            <a:r>
              <a:rPr lang="ru-RU" sz="1400" b="1" dirty="0">
                <a:latin typeface="Times New Roman" pitchFamily="18" charset="0"/>
                <a:cs typeface="Arial" pitchFamily="34" charset="0"/>
              </a:rPr>
              <a:t>чел.</a:t>
            </a:r>
          </a:p>
          <a:p>
            <a:pPr algn="ctr">
              <a:defRPr/>
            </a:pPr>
            <a:endParaRPr lang="ru-RU" sz="11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Автофигура 36"/>
          <p:cNvSpPr>
            <a:spLocks noChangeArrowheads="1"/>
          </p:cNvSpPr>
          <p:nvPr/>
        </p:nvSpPr>
        <p:spPr bwMode="gray">
          <a:xfrm rot="16200000">
            <a:off x="6744494" y="1256506"/>
            <a:ext cx="1150938" cy="26003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eaLnBrk="0" hangingPunct="0">
              <a:buClr>
                <a:srgbClr val="7B6D47"/>
              </a:buClr>
              <a:buSzPct val="70000"/>
              <a:buFont typeface="Wingdings" pitchFamily="2" charset="2"/>
              <a:buChar char="n"/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buClr>
                <a:srgbClr val="7B6D47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Arial" pitchFamily="34" charset="0"/>
              </a:rPr>
              <a:t>Национальный состав</a:t>
            </a:r>
            <a:br>
              <a:rPr lang="ru-RU" sz="1200" b="1" dirty="0">
                <a:latin typeface="Times New Roman" pitchFamily="18" charset="0"/>
                <a:cs typeface="Arial" pitchFamily="34" charset="0"/>
              </a:rPr>
            </a:br>
            <a:r>
              <a:rPr lang="ru-RU" sz="1200" b="1" dirty="0">
                <a:latin typeface="Times New Roman" pitchFamily="18" charset="0"/>
                <a:cs typeface="Arial" pitchFamily="34" charset="0"/>
              </a:rPr>
              <a:t>русские —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61 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% </a:t>
            </a:r>
          </a:p>
          <a:p>
            <a:pPr algn="ctr" eaLnBrk="0" hangingPunct="0">
              <a:buClr>
                <a:srgbClr val="7B6D47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Arial" pitchFamily="34" charset="0"/>
              </a:rPr>
              <a:t>башкиры —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15,6 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%             </a:t>
            </a:r>
          </a:p>
          <a:p>
            <a:pPr algn="ctr" eaLnBrk="0" hangingPunct="0">
              <a:buClr>
                <a:srgbClr val="7B6D47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Arial" pitchFamily="34" charset="0"/>
              </a:rPr>
              <a:t>татары —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13,9 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%</a:t>
            </a:r>
          </a:p>
          <a:p>
            <a:pPr algn="ctr" eaLnBrk="0" hangingPunct="0">
              <a:buClr>
                <a:srgbClr val="7B6D47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Arial" pitchFamily="34" charset="0"/>
              </a:rPr>
              <a:t>марийцы —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6,7 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%</a:t>
            </a:r>
          </a:p>
          <a:p>
            <a:pPr algn="ctr" eaLnBrk="0" hangingPunct="0">
              <a:buClr>
                <a:srgbClr val="7B6D47"/>
              </a:buClr>
              <a:buSzPct val="70000"/>
              <a:buFont typeface="Wingdings" pitchFamily="2" charset="2"/>
              <a:buNone/>
              <a:defRPr/>
            </a:pPr>
            <a:r>
              <a:rPr lang="ru-RU" sz="1200" b="1" dirty="0" err="1">
                <a:latin typeface="Times New Roman" pitchFamily="18" charset="0"/>
                <a:cs typeface="Arial" pitchFamily="34" charset="0"/>
              </a:rPr>
              <a:t>др.нац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. (около 30) —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2,8 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%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Автофигура 36"/>
          <p:cNvSpPr>
            <a:spLocks noChangeArrowheads="1"/>
          </p:cNvSpPr>
          <p:nvPr/>
        </p:nvSpPr>
        <p:spPr bwMode="gray">
          <a:xfrm rot="16200000">
            <a:off x="4088606" y="1169194"/>
            <a:ext cx="642938" cy="2571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br>
              <a:rPr lang="ru-RU" sz="1200" b="1" dirty="0">
                <a:latin typeface="Times New Roman" pitchFamily="18" charset="0"/>
                <a:cs typeface="Arial" pitchFamily="34" charset="0"/>
              </a:rPr>
            </a:br>
            <a:r>
              <a:rPr lang="ru-RU" sz="1200" b="1" dirty="0">
                <a:latin typeface="Times New Roman" pitchFamily="18" charset="0"/>
                <a:cs typeface="Arial" pitchFamily="34" charset="0"/>
              </a:rPr>
              <a:t>ТЕРРИТОРИЯ</a:t>
            </a:r>
            <a:br>
              <a:rPr lang="ru-RU" sz="1200" b="1" dirty="0">
                <a:latin typeface="Times New Roman" pitchFamily="18" charset="0"/>
                <a:cs typeface="Arial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2324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 кв. км</a:t>
            </a:r>
          </a:p>
          <a:p>
            <a:pPr algn="ctr">
              <a:defRPr/>
            </a:pPr>
            <a:r>
              <a:rPr lang="ru-RU" sz="1200" b="1" dirty="0">
                <a:latin typeface="Times New Roman" pitchFamily="18" charset="0"/>
                <a:cs typeface="Arial" pitchFamily="34" charset="0"/>
              </a:rPr>
              <a:t> (доля от территории РБ -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1,63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 %)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Автофигура 36"/>
          <p:cNvSpPr>
            <a:spLocks noChangeArrowheads="1"/>
          </p:cNvSpPr>
          <p:nvPr/>
        </p:nvSpPr>
        <p:spPr bwMode="gray">
          <a:xfrm rot="16200000">
            <a:off x="5745163" y="3119437"/>
            <a:ext cx="2520950" cy="3571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Численность экономически активного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 населения –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26141 </a:t>
            </a: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чел.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Численность занятых в экономике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района –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21482</a:t>
            </a: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чел</a:t>
            </a:r>
            <a:r>
              <a:rPr lang="ru-RU" altLang="ru-RU" sz="1200" dirty="0">
                <a:latin typeface="Times New Roman" pitchFamily="18" charset="0"/>
                <a:cs typeface="Arial" pitchFamily="34" charset="0"/>
              </a:rPr>
              <a:t>.,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из них в малом предпринимательстве –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6688</a:t>
            </a: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 человек .</a:t>
            </a:r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 </a:t>
            </a:r>
            <a:endParaRPr lang="en-US" altLang="ru-RU" sz="1200" b="1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моложе трудоспособного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возраста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3957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чел.,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в трудоспособном возрасте –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26935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чел.,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старше трудоспособного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возраста –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11082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Автофигура 36"/>
          <p:cNvSpPr>
            <a:spLocks noChangeArrowheads="1"/>
          </p:cNvSpPr>
          <p:nvPr/>
        </p:nvSpPr>
        <p:spPr bwMode="gray">
          <a:xfrm rot="16200000" flipH="1">
            <a:off x="3814762" y="2052638"/>
            <a:ext cx="428625" cy="2876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Административный центр –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200" b="1" dirty="0">
                <a:latin typeface="Times New Roman" pitchFamily="18" charset="0"/>
                <a:cs typeface="Arial" pitchFamily="34" charset="0"/>
              </a:rPr>
              <a:t>город Благовещенск 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1066800" y="4267200"/>
            <a:ext cx="3857625" cy="714375"/>
          </a:xfrm>
          <a:prstGeom prst="roundRect">
            <a:avLst>
              <a:gd name="adj" fmla="val 2931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17463" algn="ctr">
              <a:lnSpc>
                <a:spcPct val="80000"/>
              </a:lnSpc>
              <a:defRPr/>
            </a:pPr>
            <a:r>
              <a:rPr lang="ru-RU" sz="1200" b="1" dirty="0">
                <a:latin typeface="Times New Roman" pitchFamily="18" charset="0"/>
                <a:cs typeface="Arial" pitchFamily="34" charset="0"/>
              </a:rPr>
              <a:t>Административное деление:</a:t>
            </a:r>
            <a:br>
              <a:rPr lang="ru-RU" sz="1200" b="1" dirty="0">
                <a:latin typeface="Times New Roman" pitchFamily="18" charset="0"/>
                <a:cs typeface="Arial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1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 городское поселение</a:t>
            </a:r>
          </a:p>
          <a:p>
            <a:pPr marL="17463" algn="ctr">
              <a:lnSpc>
                <a:spcPct val="80000"/>
              </a:lnSpc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15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 сельских поселений</a:t>
            </a:r>
          </a:p>
          <a:p>
            <a:pPr marL="17463" algn="ctr">
              <a:lnSpc>
                <a:spcPct val="80000"/>
              </a:lnSpc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100</a:t>
            </a:r>
            <a:r>
              <a:rPr lang="ru-RU" sz="1200" b="1" dirty="0">
                <a:latin typeface="Times New Roman" pitchFamily="18" charset="0"/>
                <a:cs typeface="Arial" pitchFamily="34" charset="0"/>
              </a:rPr>
              <a:t> населенных пунктов</a:t>
            </a:r>
            <a:endParaRPr 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1514" name="Рисунок 5" descr="C:\Users\User\Desktop\Ната\фотки на аватарки и тп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0738" y="0"/>
            <a:ext cx="7032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29618" cy="928694"/>
          </a:xfrm>
        </p:spPr>
        <p:txBody>
          <a:bodyPr/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КРУПНЕЙШИЕ НАЛОГОПЛАТЕЛЬЩИКИ МУНИЦИПАЛЬНОГО РАЙОНА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433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498600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663" y="4729163"/>
            <a:ext cx="2854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626225" y="2355850"/>
            <a:ext cx="1008063" cy="230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Скругленная соединительная линия 62"/>
          <p:cNvCxnSpPr/>
          <p:nvPr/>
        </p:nvCxnSpPr>
        <p:spPr>
          <a:xfrm flipV="1">
            <a:off x="5867400" y="5397500"/>
            <a:ext cx="217488" cy="3968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3348038" y="2727325"/>
            <a:ext cx="476250" cy="300038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4975225" y="2805113"/>
            <a:ext cx="396875" cy="180975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25" idx="3"/>
          </p:cNvCxnSpPr>
          <p:nvPr/>
        </p:nvCxnSpPr>
        <p:spPr>
          <a:xfrm flipV="1">
            <a:off x="2173288" y="5351463"/>
            <a:ext cx="373062" cy="8096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flipV="1">
            <a:off x="2252663" y="6365875"/>
            <a:ext cx="739775" cy="268288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трелка вниз 63"/>
          <p:cNvSpPr/>
          <p:nvPr/>
        </p:nvSpPr>
        <p:spPr>
          <a:xfrm>
            <a:off x="6323013" y="3686175"/>
            <a:ext cx="550862" cy="82232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>
            <a:off x="4572000" y="4956175"/>
            <a:ext cx="1008063" cy="560388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57" name="TextBox 1"/>
          <p:cNvSpPr txBox="1">
            <a:spLocks noChangeArrowheads="1"/>
          </p:cNvSpPr>
          <p:nvPr/>
        </p:nvSpPr>
        <p:spPr bwMode="auto">
          <a:xfrm>
            <a:off x="6156325" y="5965825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</a:rPr>
              <a:t>БЮДЖЕТ</a:t>
            </a:r>
          </a:p>
        </p:txBody>
      </p:sp>
      <p:pic>
        <p:nvPicPr>
          <p:cNvPr id="14358" name="Picture 3" descr="D:\Рабочий стол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3067050"/>
            <a:ext cx="2038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7" descr="blagov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4364" y="0"/>
            <a:ext cx="62138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8113" y="4208463"/>
            <a:ext cx="176530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«БГК»</a:t>
            </a:r>
          </a:p>
        </p:txBody>
      </p:sp>
      <p:pic>
        <p:nvPicPr>
          <p:cNvPr id="14361" name="Picture 6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1476375"/>
            <a:ext cx="23114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57238" y="2771775"/>
            <a:ext cx="1439862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«ПОЛИЭФ»</a:t>
            </a:r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>
            <a:off x="1887538" y="4276725"/>
            <a:ext cx="569912" cy="20955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>
            <a:off x="2193925" y="2901950"/>
            <a:ext cx="723900" cy="446088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7634288" y="1450975"/>
            <a:ext cx="1541462" cy="154305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7659688" y="2584450"/>
            <a:ext cx="1328737" cy="230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ООО «ВАРК»</a:t>
            </a:r>
          </a:p>
        </p:txBody>
      </p:sp>
      <p:pic>
        <p:nvPicPr>
          <p:cNvPr id="14367" name="Picture 41" descr="ÐÐÐ£Ð Ð Ð ÐÐ»Ð°Ð³Ð¾Ð²ÐµÑÐµÐ½ÑÐºÐ°Ñ Ð¦Ð Ð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350" y="4486275"/>
            <a:ext cx="18415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6" descr="http://gdb.rferl.org/B27E69B4-1F88-4560-9449-E9AAE675A0FB_mw1024_mh1024_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3987800" y="1450975"/>
            <a:ext cx="1728788" cy="1287463"/>
          </a:xfrm>
        </p:spPr>
      </p:pic>
      <p:sp>
        <p:nvSpPr>
          <p:cNvPr id="29" name="TextBox 28"/>
          <p:cNvSpPr txBox="1"/>
          <p:nvPr/>
        </p:nvSpPr>
        <p:spPr>
          <a:xfrm>
            <a:off x="4113213" y="2300288"/>
            <a:ext cx="1474787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Турбаслинские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бройлеры»</a:t>
            </a:r>
          </a:p>
        </p:txBody>
      </p:sp>
      <p:pic>
        <p:nvPicPr>
          <p:cNvPr id="14370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71713" y="1462088"/>
            <a:ext cx="17160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7" descr="Продукция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6588" y="1450975"/>
            <a:ext cx="200342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341563" y="2432050"/>
            <a:ext cx="1541462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Агидель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75350" y="2271713"/>
            <a:ext cx="1608138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«БАЗ»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6558756" y="2815432"/>
            <a:ext cx="479425" cy="122238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31" idx="2"/>
          </p:cNvCxnSpPr>
          <p:nvPr/>
        </p:nvCxnSpPr>
        <p:spPr>
          <a:xfrm rot="5400000">
            <a:off x="8079582" y="3026569"/>
            <a:ext cx="457200" cy="33337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6" name="Picture 43" descr="ÐÐ°ÑÑÐ¸Ð½ÐºÐ¸ Ð¿Ð¾ Ð·Ð°Ð¿ÑÐ¾ÑÑ ÐÐÐ &quot;ÐÐ°Ð·Ð¿ÑÐ¾Ð¼ÑÑÐ°Ð½ÑÐ³Ð°Ð· Ð£ÑÐ°&quot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5699125"/>
            <a:ext cx="17287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588" y="5308600"/>
            <a:ext cx="2171700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 РБ «Благовещенский ЦРБ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-3175" y="6497638"/>
            <a:ext cx="2232025" cy="246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ООО "</a:t>
            </a:r>
            <a:r>
              <a:rPr lang="ru-RU" sz="1000" b="1" dirty="0" err="1">
                <a:latin typeface="+mn-lt"/>
                <a:cs typeface="Arial" pitchFamily="34" charset="0"/>
              </a:rPr>
              <a:t>Газпромтрансгаз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Уфа"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BF6B-DAF0-46C4-B086-178A7177BFD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6" y="71414"/>
            <a:ext cx="881262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BF6B-DAF0-46C4-B086-178A7177BFD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6" y="214290"/>
            <a:ext cx="88840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BF6B-DAF0-46C4-B086-178A7177BFD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3998" cy="642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11623</TotalTime>
  <Words>719</Words>
  <Application>Microsoft Office PowerPoint</Application>
  <PresentationFormat>Экран (4:3)</PresentationFormat>
  <Paragraphs>141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宋体</vt:lpstr>
      <vt:lpstr>Arial</vt:lpstr>
      <vt:lpstr>Arial Rounded MT Bold</vt:lpstr>
      <vt:lpstr>Book Antiqua</vt:lpstr>
      <vt:lpstr>Times New Roman</vt:lpstr>
      <vt:lpstr>Wingdings</vt:lpstr>
      <vt:lpstr>Тема Office</vt:lpstr>
      <vt:lpstr>Презентация PowerPoint</vt:lpstr>
      <vt:lpstr>Презентация PowerPoint</vt:lpstr>
      <vt:lpstr>Глоссарий</vt:lpstr>
      <vt:lpstr>Бюджет – это план доходов и расходов на определенный период</vt:lpstr>
      <vt:lpstr> БЛАГОВЕЩЕНСКИЙ РАЙОН СЕГОДНЯ  </vt:lpstr>
      <vt:lpstr>КРУПНЕЙШИЕ НАЛОГОПЛАТЕЛЬЩИКИ МУНИЦИПАЛЬНОГО РАЙОНА</vt:lpstr>
      <vt:lpstr>Презентация PowerPoint</vt:lpstr>
      <vt:lpstr>Презентация PowerPoint</vt:lpstr>
      <vt:lpstr>Презентация PowerPoint</vt:lpstr>
      <vt:lpstr>Основные параметры бюджета городского поселения город Благовещенск муниципального района Благовещенский район на 2021 год и на плановый период 2022 и 2023 годов, тыс. рублей</vt:lpstr>
      <vt:lpstr>Структура доходной части проекта бюджета городского поселения город Благовещенск муниципального района Благовещенский район на 2021 год и на плановый период 2022 и 2023 годов</vt:lpstr>
      <vt:lpstr>Структура налоговых и неналоговых доходов бюджета городского поселения город Благовещенск  муниципального района Благовещенский район на 2021 год и на плановый период 2022 и 2023 годов, %</vt:lpstr>
      <vt:lpstr>Инфраструктура экономики и поддержки экономического роста на 2021 год, тыс. рублей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района МЕЛЕУЗОВСКИЙ РАЙОН</dc:title>
  <dc:creator>User</dc:creator>
  <cp:lastModifiedBy>User</cp:lastModifiedBy>
  <cp:revision>711</cp:revision>
  <dcterms:created xsi:type="dcterms:W3CDTF">2009-05-14T04:54:50Z</dcterms:created>
  <dcterms:modified xsi:type="dcterms:W3CDTF">2023-03-15T11:25:15Z</dcterms:modified>
</cp:coreProperties>
</file>